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70" d="100"/>
          <a:sy n="170" d="100"/>
        </p:scale>
        <p:origin x="5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1886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hyperlink" Target="https://www.libertynational.com"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pearsonvue.com/us/en/tx/insurance.html"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www.sircon.com/ComplianceExpress/LicenseApplications/index.jsp?nonSscrb=Y&amp;sscrbid=9028" TargetMode="External"/><Relationship Id="rId4" Type="http://schemas.openxmlformats.org/officeDocument/2006/relationships/hyperlink" Target="https://uenroll.identogo.com/workflows/11G6QF/appointmen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03B6E"/>
        </a:solidFill>
        <a:effectLst/>
      </p:bgPr>
    </p:bg>
    <p:spTree>
      <p:nvGrpSpPr>
        <p:cNvPr id="1" name=""/>
        <p:cNvGrpSpPr/>
        <p:nvPr/>
      </p:nvGrpSpPr>
      <p:grpSpPr>
        <a:xfrm>
          <a:off x="0" y="0"/>
          <a:ext cx="0" cy="0"/>
          <a:chOff x="0" y="0"/>
          <a:chExt cx="0" cy="0"/>
        </a:xfrm>
      </p:grpSpPr>
      <p:sp>
        <p:nvSpPr>
          <p:cNvPr id="3" name="Shape 1"/>
          <p:cNvSpPr/>
          <p:nvPr/>
        </p:nvSpPr>
        <p:spPr>
          <a:xfrm>
            <a:off x="0" y="0"/>
            <a:ext cx="9144000" cy="54864"/>
          </a:xfrm>
          <a:prstGeom prst="rect">
            <a:avLst/>
          </a:prstGeom>
          <a:solidFill>
            <a:srgbClr val="FED041"/>
          </a:solidFill>
          <a:ln w="12700">
            <a:solidFill>
              <a:srgbClr val="FED041"/>
            </a:solidFill>
            <a:prstDash val="solid"/>
          </a:ln>
        </p:spPr>
        <p:txBody>
          <a:bodyPr/>
          <a:lstStyle/>
          <a:p>
            <a:endParaRPr lang="en-US"/>
          </a:p>
        </p:txBody>
      </p:sp>
      <p:sp>
        <p:nvSpPr>
          <p:cNvPr id="4" name="Text 2"/>
          <p:cNvSpPr/>
          <p:nvPr/>
        </p:nvSpPr>
        <p:spPr>
          <a:xfrm>
            <a:off x="502920" y="914400"/>
            <a:ext cx="8229600" cy="868680"/>
          </a:xfrm>
          <a:prstGeom prst="rect">
            <a:avLst/>
          </a:prstGeom>
          <a:noFill/>
          <a:ln/>
        </p:spPr>
        <p:txBody>
          <a:bodyPr wrap="square" rtlCol="0" anchor="ctr"/>
          <a:lstStyle/>
          <a:p>
            <a:pPr marL="0" indent="0">
              <a:buNone/>
            </a:pPr>
            <a:r>
              <a:rPr lang="en-US" sz="5200" b="1" dirty="0">
                <a:solidFill>
                  <a:srgbClr val="FFFFFF"/>
                </a:solidFill>
                <a:latin typeface="Calibri" pitchFamily="34" charset="0"/>
                <a:ea typeface="Calibri" pitchFamily="34" charset="-122"/>
                <a:cs typeface="Calibri" pitchFamily="34" charset="-120"/>
              </a:rPr>
              <a:t>NEW AGENT</a:t>
            </a:r>
            <a:endParaRPr lang="en-US" sz="5200" dirty="0"/>
          </a:p>
        </p:txBody>
      </p:sp>
      <p:sp>
        <p:nvSpPr>
          <p:cNvPr id="5" name="Text 3"/>
          <p:cNvSpPr/>
          <p:nvPr/>
        </p:nvSpPr>
        <p:spPr>
          <a:xfrm>
            <a:off x="502920" y="1737360"/>
            <a:ext cx="8229600" cy="868680"/>
          </a:xfrm>
          <a:prstGeom prst="rect">
            <a:avLst/>
          </a:prstGeom>
          <a:noFill/>
          <a:ln/>
        </p:spPr>
        <p:txBody>
          <a:bodyPr wrap="square" rtlCol="0" anchor="ctr"/>
          <a:lstStyle/>
          <a:p>
            <a:pPr marL="0" indent="0">
              <a:buNone/>
            </a:pPr>
            <a:r>
              <a:rPr lang="en-US" sz="5200" b="1" dirty="0">
                <a:solidFill>
                  <a:srgbClr val="FED041"/>
                </a:solidFill>
                <a:latin typeface="Calibri" pitchFamily="34" charset="0"/>
                <a:ea typeface="Calibri" pitchFamily="34" charset="-122"/>
                <a:cs typeface="Calibri" pitchFamily="34" charset="-120"/>
              </a:rPr>
              <a:t>ONBOARDING</a:t>
            </a:r>
            <a:endParaRPr lang="en-US" sz="5200" dirty="0"/>
          </a:p>
        </p:txBody>
      </p:sp>
      <p:sp>
        <p:nvSpPr>
          <p:cNvPr id="6" name="Shape 4"/>
          <p:cNvSpPr/>
          <p:nvPr/>
        </p:nvSpPr>
        <p:spPr>
          <a:xfrm>
            <a:off x="502920" y="2633472"/>
            <a:ext cx="4572000" cy="50292"/>
          </a:xfrm>
          <a:prstGeom prst="rect">
            <a:avLst/>
          </a:prstGeom>
          <a:solidFill>
            <a:srgbClr val="FED041"/>
          </a:solidFill>
          <a:ln w="12700">
            <a:solidFill>
              <a:srgbClr val="FED041"/>
            </a:solidFill>
            <a:prstDash val="solid"/>
          </a:ln>
        </p:spPr>
        <p:txBody>
          <a:bodyPr/>
          <a:lstStyle/>
          <a:p>
            <a:endParaRPr lang="en-US"/>
          </a:p>
        </p:txBody>
      </p:sp>
      <p:sp>
        <p:nvSpPr>
          <p:cNvPr id="7" name="Text 5"/>
          <p:cNvSpPr/>
          <p:nvPr/>
        </p:nvSpPr>
        <p:spPr>
          <a:xfrm>
            <a:off x="502920" y="2788920"/>
            <a:ext cx="8229600" cy="457200"/>
          </a:xfrm>
          <a:prstGeom prst="rect">
            <a:avLst/>
          </a:prstGeom>
          <a:noFill/>
          <a:ln/>
        </p:spPr>
        <p:txBody>
          <a:bodyPr wrap="square" rtlCol="0" anchor="ctr"/>
          <a:lstStyle/>
          <a:p>
            <a:pPr marL="0" indent="0">
              <a:buNone/>
            </a:pPr>
            <a:r>
              <a:rPr lang="en-US" sz="2000" i="1" dirty="0">
                <a:solidFill>
                  <a:srgbClr val="63CCC8"/>
                </a:solidFill>
                <a:latin typeface="Calibri" pitchFamily="34" charset="0"/>
                <a:ea typeface="Calibri" pitchFamily="34" charset="-122"/>
                <a:cs typeface="Calibri" pitchFamily="34" charset="-120"/>
              </a:rPr>
              <a:t>Your Path from Hired to Producing</a:t>
            </a:r>
            <a:endParaRPr lang="en-US" sz="2000" dirty="0"/>
          </a:p>
        </p:txBody>
      </p:sp>
      <p:sp>
        <p:nvSpPr>
          <p:cNvPr id="8" name="Text 6"/>
          <p:cNvSpPr/>
          <p:nvPr/>
        </p:nvSpPr>
        <p:spPr>
          <a:xfrm>
            <a:off x="502920" y="3291840"/>
            <a:ext cx="8229600" cy="347472"/>
          </a:xfrm>
          <a:prstGeom prst="rect">
            <a:avLst/>
          </a:prstGeom>
          <a:noFill/>
          <a:ln/>
        </p:spPr>
        <p:txBody>
          <a:bodyPr wrap="square" rtlCol="0" anchor="ctr"/>
          <a:lstStyle/>
          <a:p>
            <a:pPr marL="0" indent="0">
              <a:buNone/>
            </a:pPr>
            <a:r>
              <a:rPr lang="en-US" sz="1300" dirty="0">
                <a:solidFill>
                  <a:srgbClr val="AACCDD"/>
                </a:solidFill>
                <a:latin typeface="Calibri" pitchFamily="34" charset="0"/>
                <a:ea typeface="Calibri" pitchFamily="34" charset="-122"/>
                <a:cs typeface="Calibri" pitchFamily="34" charset="-120"/>
              </a:rPr>
              <a:t>Summit Point Pathway  |  Globe Life Liberty National Division</a:t>
            </a:r>
            <a:endParaRPr lang="en-US" sz="1300" dirty="0"/>
          </a:p>
        </p:txBody>
      </p:sp>
      <p:sp>
        <p:nvSpPr>
          <p:cNvPr id="9" name="Shape 7"/>
          <p:cNvSpPr/>
          <p:nvPr/>
        </p:nvSpPr>
        <p:spPr>
          <a:xfrm>
            <a:off x="0" y="4297306"/>
            <a:ext cx="9144000" cy="868680"/>
          </a:xfrm>
          <a:prstGeom prst="rect">
            <a:avLst/>
          </a:prstGeom>
          <a:solidFill>
            <a:srgbClr val="FED041"/>
          </a:solidFill>
          <a:ln w="12700" cmpd="tri">
            <a:noFill/>
            <a:prstDash val="solid"/>
          </a:ln>
          <a:effectLst>
            <a:glow>
              <a:schemeClr val="accent1">
                <a:alpha val="40000"/>
              </a:schemeClr>
            </a:glow>
            <a:softEdge rad="7030"/>
          </a:effectLst>
        </p:spPr>
        <p:txBody>
          <a:bodyPr/>
          <a:lstStyle/>
          <a:p>
            <a:endParaRPr lang="en-US"/>
          </a:p>
        </p:txBody>
      </p:sp>
      <p:pic>
        <p:nvPicPr>
          <p:cNvPr id="11" name="Image 0" descr="preencoded.png"/>
          <p:cNvPicPr>
            <a:picLocks noChangeAspect="1"/>
          </p:cNvPicPr>
          <p:nvPr/>
        </p:nvPicPr>
        <p:blipFill>
          <a:blip r:embed="rId3"/>
          <a:stretch>
            <a:fillRect/>
          </a:stretch>
        </p:blipFill>
        <p:spPr>
          <a:xfrm>
            <a:off x="137160" y="4547492"/>
            <a:ext cx="1667978" cy="338328"/>
          </a:xfrm>
          <a:prstGeom prst="rect">
            <a:avLst/>
          </a:prstGeom>
        </p:spPr>
      </p:pic>
      <p:sp>
        <p:nvSpPr>
          <p:cNvPr id="12" name="Text 9"/>
          <p:cNvSpPr/>
          <p:nvPr/>
        </p:nvSpPr>
        <p:spPr>
          <a:xfrm>
            <a:off x="8037576" y="4358578"/>
            <a:ext cx="969264" cy="716156"/>
          </a:xfrm>
          <a:prstGeom prst="rect">
            <a:avLst/>
          </a:prstGeom>
          <a:noFill/>
          <a:ln/>
        </p:spPr>
        <p:txBody>
          <a:bodyPr wrap="square" rtlCol="0" anchor="ctr"/>
          <a:lstStyle/>
          <a:p>
            <a:pPr marL="0" indent="0" algn="r">
              <a:buNone/>
            </a:pPr>
            <a:r>
              <a:rPr lang="en-US" sz="1300" b="1" i="1" dirty="0">
                <a:solidFill>
                  <a:srgbClr val="00558C"/>
                </a:solidFill>
                <a:latin typeface="Calibri" pitchFamily="34" charset="0"/>
                <a:ea typeface="Calibri" pitchFamily="34" charset="-122"/>
                <a:cs typeface="Calibri" pitchFamily="34" charset="-120"/>
              </a:rPr>
              <a:t>MINDSET</a:t>
            </a:r>
            <a:endParaRPr lang="en-US" sz="1300" dirty="0"/>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9144000" cy="658368"/>
          </a:xfrm>
          <a:prstGeom prst="rect">
            <a:avLst/>
          </a:prstGeom>
          <a:solidFill>
            <a:srgbClr val="00558C"/>
          </a:solidFill>
          <a:ln w="12700">
            <a:solidFill>
              <a:srgbClr val="00558C"/>
            </a:solidFill>
            <a:prstDash val="solid"/>
          </a:ln>
        </p:spPr>
        <p:txBody>
          <a:bodyPr/>
          <a:lstStyle/>
          <a:p>
            <a:endParaRPr lang="en-US"/>
          </a:p>
        </p:txBody>
      </p:sp>
      <p:sp>
        <p:nvSpPr>
          <p:cNvPr id="3" name="Shape 1"/>
          <p:cNvSpPr/>
          <p:nvPr/>
        </p:nvSpPr>
        <p:spPr>
          <a:xfrm>
            <a:off x="0" y="658368"/>
            <a:ext cx="9144000" cy="50292"/>
          </a:xfrm>
          <a:prstGeom prst="rect">
            <a:avLst/>
          </a:prstGeom>
          <a:solidFill>
            <a:srgbClr val="FED041"/>
          </a:solidFill>
          <a:ln w="12700">
            <a:solidFill>
              <a:srgbClr val="FED041"/>
            </a:solidFill>
            <a:prstDash val="solid"/>
          </a:ln>
        </p:spPr>
        <p:txBody>
          <a:bodyPr/>
          <a:lstStyle/>
          <a:p>
            <a:endParaRPr lang="en-US"/>
          </a:p>
        </p:txBody>
      </p:sp>
      <p:sp>
        <p:nvSpPr>
          <p:cNvPr id="4" name="Text 2"/>
          <p:cNvSpPr/>
          <p:nvPr/>
        </p:nvSpPr>
        <p:spPr>
          <a:xfrm>
            <a:off x="274320" y="73152"/>
            <a:ext cx="8595360" cy="512064"/>
          </a:xfrm>
          <a:prstGeom prst="rect">
            <a:avLst/>
          </a:prstGeom>
          <a:noFill/>
          <a:ln/>
        </p:spPr>
        <p:txBody>
          <a:bodyPr wrap="square"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Career Track — Your Path to the Top</a:t>
            </a:r>
            <a:endParaRPr lang="en-US" sz="2000" dirty="0"/>
          </a:p>
        </p:txBody>
      </p:sp>
      <p:sp>
        <p:nvSpPr>
          <p:cNvPr id="5" name="Shape 3"/>
          <p:cNvSpPr/>
          <p:nvPr/>
        </p:nvSpPr>
        <p:spPr>
          <a:xfrm>
            <a:off x="0" y="4718304"/>
            <a:ext cx="9144000" cy="425196"/>
          </a:xfrm>
          <a:prstGeom prst="rect">
            <a:avLst/>
          </a:prstGeom>
          <a:solidFill>
            <a:srgbClr val="FED041"/>
          </a:solidFill>
          <a:ln w="12700">
            <a:solidFill>
              <a:srgbClr val="FED041"/>
            </a:solidFill>
            <a:prstDash val="solid"/>
          </a:ln>
        </p:spPr>
        <p:txBody>
          <a:bodyPr/>
          <a:lstStyle/>
          <a:p>
            <a:endParaRPr lang="en-US"/>
          </a:p>
        </p:txBody>
      </p:sp>
      <p:sp>
        <p:nvSpPr>
          <p:cNvPr id="8" name="Text 5"/>
          <p:cNvSpPr/>
          <p:nvPr/>
        </p:nvSpPr>
        <p:spPr>
          <a:xfrm>
            <a:off x="6583680" y="4745736"/>
            <a:ext cx="2423160" cy="338328"/>
          </a:xfrm>
          <a:prstGeom prst="rect">
            <a:avLst/>
          </a:prstGeom>
          <a:noFill/>
          <a:ln/>
        </p:spPr>
        <p:txBody>
          <a:bodyPr wrap="square" rtlCol="0" anchor="ctr"/>
          <a:lstStyle/>
          <a:p>
            <a:pPr marL="0" indent="0" algn="r">
              <a:buNone/>
            </a:pPr>
            <a:r>
              <a:rPr lang="en-US" sz="1300" b="1" i="1" dirty="0">
                <a:solidFill>
                  <a:srgbClr val="00558C"/>
                </a:solidFill>
                <a:latin typeface="Calibri" pitchFamily="34" charset="0"/>
                <a:ea typeface="Calibri" pitchFamily="34" charset="-122"/>
                <a:cs typeface="Calibri" pitchFamily="34" charset="-120"/>
              </a:rPr>
              <a:t>MINDSET</a:t>
            </a:r>
            <a:endParaRPr lang="en-US" sz="1300" dirty="0"/>
          </a:p>
        </p:txBody>
      </p:sp>
      <p:sp>
        <p:nvSpPr>
          <p:cNvPr id="10" name="Text 7"/>
          <p:cNvSpPr/>
          <p:nvPr/>
        </p:nvSpPr>
        <p:spPr>
          <a:xfrm>
            <a:off x="320040" y="868680"/>
            <a:ext cx="3108960" cy="329184"/>
          </a:xfrm>
          <a:prstGeom prst="rect">
            <a:avLst/>
          </a:prstGeom>
          <a:noFill/>
          <a:ln/>
        </p:spPr>
        <p:txBody>
          <a:bodyPr wrap="square" rtlCol="0" anchor="ctr"/>
          <a:lstStyle/>
          <a:p>
            <a:pPr marL="0" indent="0">
              <a:buNone/>
            </a:pPr>
            <a:r>
              <a:rPr lang="en-US" sz="1250" b="1" dirty="0">
                <a:solidFill>
                  <a:srgbClr val="FFFFFF"/>
                </a:solidFill>
                <a:latin typeface="Calibri" pitchFamily="34" charset="0"/>
                <a:ea typeface="Calibri" pitchFamily="34" charset="-122"/>
                <a:cs typeface="Calibri" pitchFamily="34" charset="-120"/>
              </a:rPr>
              <a:t>CAREER AGENT  | $30k–$100k</a:t>
            </a:r>
            <a:endParaRPr lang="en-US" sz="1250" dirty="0"/>
          </a:p>
        </p:txBody>
      </p:sp>
      <p:sp>
        <p:nvSpPr>
          <p:cNvPr id="12" name="Text 9"/>
          <p:cNvSpPr/>
          <p:nvPr/>
        </p:nvSpPr>
        <p:spPr>
          <a:xfrm>
            <a:off x="3657600" y="932688"/>
            <a:ext cx="5212080" cy="475488"/>
          </a:xfrm>
          <a:prstGeom prst="rect">
            <a:avLst/>
          </a:prstGeom>
          <a:noFill/>
          <a:ln/>
        </p:spPr>
        <p:txBody>
          <a:bodyPr wrap="square" rtlCol="0" anchor="ctr"/>
          <a:lstStyle/>
          <a:p>
            <a:pPr marL="0" indent="0">
              <a:buNone/>
            </a:pPr>
            <a:endParaRPr lang="en-US" sz="1200" dirty="0"/>
          </a:p>
        </p:txBody>
      </p:sp>
      <p:sp>
        <p:nvSpPr>
          <p:cNvPr id="15" name="Text 12"/>
          <p:cNvSpPr/>
          <p:nvPr/>
        </p:nvSpPr>
        <p:spPr>
          <a:xfrm>
            <a:off x="320040" y="1645920"/>
            <a:ext cx="3108960" cy="329184"/>
          </a:xfrm>
          <a:prstGeom prst="rect">
            <a:avLst/>
          </a:prstGeom>
          <a:noFill/>
          <a:ln/>
        </p:spPr>
        <p:txBody>
          <a:bodyPr wrap="square" rtlCol="0" anchor="ctr"/>
          <a:lstStyle/>
          <a:p>
            <a:pPr marL="0" indent="0">
              <a:buNone/>
            </a:pPr>
            <a:r>
              <a:rPr lang="en-US" sz="1250" b="1" dirty="0">
                <a:solidFill>
                  <a:srgbClr val="FFFFFF"/>
                </a:solidFill>
                <a:latin typeface="Calibri" pitchFamily="34" charset="0"/>
                <a:ea typeface="Calibri" pitchFamily="34" charset="-122"/>
                <a:cs typeface="Calibri" pitchFamily="34" charset="-120"/>
              </a:rPr>
              <a:t>SUPERVISING AGENT  |  $50k–$150k</a:t>
            </a:r>
            <a:endParaRPr lang="en-US" sz="1250" dirty="0"/>
          </a:p>
        </p:txBody>
      </p:sp>
      <p:sp>
        <p:nvSpPr>
          <p:cNvPr id="17" name="Text 14"/>
          <p:cNvSpPr/>
          <p:nvPr/>
        </p:nvSpPr>
        <p:spPr>
          <a:xfrm>
            <a:off x="3657600" y="1709928"/>
            <a:ext cx="5212080" cy="475488"/>
          </a:xfrm>
          <a:prstGeom prst="rect">
            <a:avLst/>
          </a:prstGeom>
          <a:noFill/>
          <a:ln/>
        </p:spPr>
        <p:txBody>
          <a:bodyPr wrap="square" rtlCol="0" anchor="ctr"/>
          <a:lstStyle/>
          <a:p>
            <a:pPr marL="0" indent="0">
              <a:buNone/>
            </a:pPr>
            <a:endParaRPr lang="en-US" sz="1200" dirty="0"/>
          </a:p>
        </p:txBody>
      </p:sp>
      <p:sp>
        <p:nvSpPr>
          <p:cNvPr id="20" name="Text 17"/>
          <p:cNvSpPr/>
          <p:nvPr/>
        </p:nvSpPr>
        <p:spPr>
          <a:xfrm>
            <a:off x="320040" y="2423160"/>
            <a:ext cx="3108960" cy="329184"/>
          </a:xfrm>
          <a:prstGeom prst="rect">
            <a:avLst/>
          </a:prstGeom>
          <a:noFill/>
          <a:ln/>
        </p:spPr>
        <p:txBody>
          <a:bodyPr wrap="square" rtlCol="0" anchor="ctr"/>
          <a:lstStyle/>
          <a:p>
            <a:pPr marL="0" indent="0">
              <a:buNone/>
            </a:pPr>
            <a:r>
              <a:rPr lang="en-US" sz="1250" b="1" dirty="0">
                <a:solidFill>
                  <a:srgbClr val="FFFFFF"/>
                </a:solidFill>
                <a:latin typeface="Calibri" pitchFamily="34" charset="0"/>
                <a:ea typeface="Calibri" pitchFamily="34" charset="-122"/>
                <a:cs typeface="Calibri" pitchFamily="34" charset="-120"/>
              </a:rPr>
              <a:t>GENERAL AGENT  |  $75k–$175k</a:t>
            </a:r>
            <a:endParaRPr lang="en-US" sz="1250" dirty="0"/>
          </a:p>
        </p:txBody>
      </p:sp>
      <p:sp>
        <p:nvSpPr>
          <p:cNvPr id="22" name="Text 19"/>
          <p:cNvSpPr/>
          <p:nvPr/>
        </p:nvSpPr>
        <p:spPr>
          <a:xfrm>
            <a:off x="3657600" y="2487168"/>
            <a:ext cx="5212080" cy="475488"/>
          </a:xfrm>
          <a:prstGeom prst="rect">
            <a:avLst/>
          </a:prstGeom>
          <a:noFill/>
          <a:ln/>
        </p:spPr>
        <p:txBody>
          <a:bodyPr wrap="square" rtlCol="0" anchor="ctr"/>
          <a:lstStyle/>
          <a:p>
            <a:pPr marL="0" indent="0">
              <a:buNone/>
            </a:pPr>
            <a:endParaRPr lang="en-US" sz="1200" dirty="0"/>
          </a:p>
        </p:txBody>
      </p:sp>
      <p:sp>
        <p:nvSpPr>
          <p:cNvPr id="25" name="Text 22"/>
          <p:cNvSpPr/>
          <p:nvPr/>
        </p:nvSpPr>
        <p:spPr>
          <a:xfrm>
            <a:off x="320040" y="3200400"/>
            <a:ext cx="3108960" cy="329184"/>
          </a:xfrm>
          <a:prstGeom prst="rect">
            <a:avLst/>
          </a:prstGeom>
          <a:noFill/>
          <a:ln/>
        </p:spPr>
        <p:txBody>
          <a:bodyPr wrap="square" rtlCol="0" anchor="ctr"/>
          <a:lstStyle/>
          <a:p>
            <a:pPr marL="0" indent="0">
              <a:buNone/>
            </a:pPr>
            <a:r>
              <a:rPr lang="en-US" sz="1250" b="1" dirty="0">
                <a:solidFill>
                  <a:srgbClr val="FFFFFF"/>
                </a:solidFill>
                <a:latin typeface="Calibri" pitchFamily="34" charset="0"/>
                <a:ea typeface="Calibri" pitchFamily="34" charset="-122"/>
                <a:cs typeface="Calibri" pitchFamily="34" charset="-120"/>
              </a:rPr>
              <a:t>AGENCY DIRECTOR  |  $100k–$300k</a:t>
            </a:r>
            <a:endParaRPr lang="en-US" sz="1250" dirty="0"/>
          </a:p>
        </p:txBody>
      </p:sp>
      <p:sp>
        <p:nvSpPr>
          <p:cNvPr id="27" name="Text 24"/>
          <p:cNvSpPr/>
          <p:nvPr/>
        </p:nvSpPr>
        <p:spPr>
          <a:xfrm>
            <a:off x="3657600" y="3264408"/>
            <a:ext cx="5212080" cy="475488"/>
          </a:xfrm>
          <a:prstGeom prst="rect">
            <a:avLst/>
          </a:prstGeom>
          <a:noFill/>
          <a:ln/>
        </p:spPr>
        <p:txBody>
          <a:bodyPr wrap="square" rtlCol="0" anchor="ctr"/>
          <a:lstStyle/>
          <a:p>
            <a:pPr marL="0" indent="0">
              <a:buNone/>
            </a:pPr>
            <a:endParaRPr lang="en-US" sz="1200" dirty="0"/>
          </a:p>
        </p:txBody>
      </p:sp>
      <p:sp>
        <p:nvSpPr>
          <p:cNvPr id="33" name="Text 30"/>
          <p:cNvSpPr/>
          <p:nvPr/>
        </p:nvSpPr>
        <p:spPr>
          <a:xfrm>
            <a:off x="274320" y="4617720"/>
            <a:ext cx="8595360" cy="274320"/>
          </a:xfrm>
          <a:prstGeom prst="rect">
            <a:avLst/>
          </a:prstGeom>
          <a:noFill/>
          <a:ln/>
        </p:spPr>
        <p:txBody>
          <a:bodyPr wrap="square" rtlCol="0" anchor="ctr"/>
          <a:lstStyle/>
          <a:p>
            <a:pPr marL="0" indent="0">
              <a:buNone/>
            </a:pPr>
            <a:r>
              <a:rPr lang="en-US" sz="1100" i="1" dirty="0">
                <a:solidFill>
                  <a:srgbClr val="4A4A4A"/>
                </a:solidFill>
                <a:latin typeface="Calibri" pitchFamily="34" charset="0"/>
                <a:ea typeface="Calibri" pitchFamily="34" charset="-122"/>
                <a:cs typeface="Calibri" pitchFamily="34" charset="-120"/>
              </a:rPr>
              <a:t>.</a:t>
            </a:r>
            <a:endParaRPr lang="en-US" sz="1100" dirty="0"/>
          </a:p>
        </p:txBody>
      </p:sp>
      <p:pic>
        <p:nvPicPr>
          <p:cNvPr id="34" name="Image 0" descr="preencoded.png">
            <a:extLst>
              <a:ext uri="{FF2B5EF4-FFF2-40B4-BE49-F238E27FC236}">
                <a16:creationId xmlns:a16="http://schemas.microsoft.com/office/drawing/2014/main" id="{00F62493-B7FA-91FA-A025-DAF9BE8040C7}"/>
              </a:ext>
            </a:extLst>
          </p:cNvPr>
          <p:cNvPicPr>
            <a:picLocks noChangeAspect="1"/>
          </p:cNvPicPr>
          <p:nvPr/>
        </p:nvPicPr>
        <p:blipFill>
          <a:blip r:embed="rId3"/>
          <a:stretch>
            <a:fillRect/>
          </a:stretch>
        </p:blipFill>
        <p:spPr>
          <a:xfrm>
            <a:off x="137160" y="4796028"/>
            <a:ext cx="1274820" cy="258581"/>
          </a:xfrm>
          <a:prstGeom prst="rect">
            <a:avLst/>
          </a:prstGeom>
        </p:spPr>
      </p:pic>
      <p:pic>
        <p:nvPicPr>
          <p:cNvPr id="37" name="Picture 36">
            <a:extLst>
              <a:ext uri="{FF2B5EF4-FFF2-40B4-BE49-F238E27FC236}">
                <a16:creationId xmlns:a16="http://schemas.microsoft.com/office/drawing/2014/main" id="{3489E2D2-970C-6003-DD1C-6C63A7E1CA5E}"/>
              </a:ext>
            </a:extLst>
          </p:cNvPr>
          <p:cNvPicPr>
            <a:picLocks noChangeAspect="1"/>
          </p:cNvPicPr>
          <p:nvPr/>
        </p:nvPicPr>
        <p:blipFill>
          <a:blip r:embed="rId4"/>
          <a:stretch>
            <a:fillRect/>
          </a:stretch>
        </p:blipFill>
        <p:spPr>
          <a:xfrm>
            <a:off x="0" y="658368"/>
            <a:ext cx="4952148" cy="4059936"/>
          </a:xfrm>
          <a:prstGeom prst="rect">
            <a:avLst/>
          </a:prstGeom>
        </p:spPr>
      </p:pic>
      <p:pic>
        <p:nvPicPr>
          <p:cNvPr id="38" name="Picture 37">
            <a:extLst>
              <a:ext uri="{FF2B5EF4-FFF2-40B4-BE49-F238E27FC236}">
                <a16:creationId xmlns:a16="http://schemas.microsoft.com/office/drawing/2014/main" id="{9D66CC01-9326-AEF1-D060-8FAF20C26B68}"/>
              </a:ext>
            </a:extLst>
          </p:cNvPr>
          <p:cNvPicPr>
            <a:picLocks noChangeAspect="1"/>
          </p:cNvPicPr>
          <p:nvPr/>
        </p:nvPicPr>
        <p:blipFill>
          <a:blip r:embed="rId5"/>
          <a:stretch>
            <a:fillRect/>
          </a:stretch>
        </p:blipFill>
        <p:spPr>
          <a:xfrm>
            <a:off x="4572000" y="658368"/>
            <a:ext cx="4572000" cy="405993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Shape 0"/>
          <p:cNvSpPr/>
          <p:nvPr/>
        </p:nvSpPr>
        <p:spPr>
          <a:xfrm>
            <a:off x="0" y="0"/>
            <a:ext cx="9144000" cy="658368"/>
          </a:xfrm>
          <a:prstGeom prst="rect">
            <a:avLst/>
          </a:prstGeom>
          <a:solidFill>
            <a:srgbClr val="00558C"/>
          </a:solidFill>
          <a:ln w="12700">
            <a:solidFill>
              <a:srgbClr val="00558C"/>
            </a:solidFill>
            <a:prstDash val="solid"/>
          </a:ln>
        </p:spPr>
        <p:txBody>
          <a:bodyPr/>
          <a:lstStyle/>
          <a:p>
            <a:endParaRPr lang="en-US"/>
          </a:p>
        </p:txBody>
      </p:sp>
      <p:sp>
        <p:nvSpPr>
          <p:cNvPr id="3" name="Shape 1"/>
          <p:cNvSpPr/>
          <p:nvPr/>
        </p:nvSpPr>
        <p:spPr>
          <a:xfrm>
            <a:off x="0" y="658368"/>
            <a:ext cx="9144000" cy="50292"/>
          </a:xfrm>
          <a:prstGeom prst="rect">
            <a:avLst/>
          </a:prstGeom>
          <a:solidFill>
            <a:srgbClr val="FED041"/>
          </a:solidFill>
          <a:ln w="12700">
            <a:solidFill>
              <a:srgbClr val="FED041"/>
            </a:solidFill>
            <a:prstDash val="solid"/>
          </a:ln>
        </p:spPr>
        <p:txBody>
          <a:bodyPr/>
          <a:lstStyle/>
          <a:p>
            <a:endParaRPr lang="en-US"/>
          </a:p>
        </p:txBody>
      </p:sp>
      <p:sp>
        <p:nvSpPr>
          <p:cNvPr id="4" name="Text 2"/>
          <p:cNvSpPr/>
          <p:nvPr/>
        </p:nvSpPr>
        <p:spPr>
          <a:xfrm>
            <a:off x="274320" y="73152"/>
            <a:ext cx="8595360" cy="512064"/>
          </a:xfrm>
          <a:prstGeom prst="rect">
            <a:avLst/>
          </a:prstGeom>
          <a:noFill/>
          <a:ln/>
        </p:spPr>
        <p:txBody>
          <a:bodyPr wrap="square"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Your Required Resources — Links &amp; Next Steps</a:t>
            </a:r>
            <a:endParaRPr lang="en-US" sz="2000" dirty="0"/>
          </a:p>
        </p:txBody>
      </p:sp>
      <p:sp>
        <p:nvSpPr>
          <p:cNvPr id="5" name="Shape 3"/>
          <p:cNvSpPr/>
          <p:nvPr/>
        </p:nvSpPr>
        <p:spPr>
          <a:xfrm>
            <a:off x="0" y="4718304"/>
            <a:ext cx="9144000" cy="425196"/>
          </a:xfrm>
          <a:prstGeom prst="rect">
            <a:avLst/>
          </a:prstGeom>
          <a:solidFill>
            <a:srgbClr val="FED041"/>
          </a:solidFill>
          <a:ln w="12700">
            <a:solidFill>
              <a:srgbClr val="FED041"/>
            </a:solidFill>
            <a:prstDash val="solid"/>
          </a:ln>
        </p:spPr>
        <p:txBody>
          <a:bodyPr/>
          <a:lstStyle/>
          <a:p>
            <a:endParaRPr lang="en-US"/>
          </a:p>
        </p:txBody>
      </p:sp>
      <p:sp>
        <p:nvSpPr>
          <p:cNvPr id="8" name="Text 5"/>
          <p:cNvSpPr/>
          <p:nvPr/>
        </p:nvSpPr>
        <p:spPr>
          <a:xfrm>
            <a:off x="6583680" y="4745736"/>
            <a:ext cx="2423160" cy="338328"/>
          </a:xfrm>
          <a:prstGeom prst="rect">
            <a:avLst/>
          </a:prstGeom>
          <a:noFill/>
          <a:ln/>
        </p:spPr>
        <p:txBody>
          <a:bodyPr wrap="square" rtlCol="0" anchor="ctr"/>
          <a:lstStyle/>
          <a:p>
            <a:pPr marL="0" indent="0" algn="r">
              <a:buNone/>
            </a:pPr>
            <a:r>
              <a:rPr lang="en-US" sz="1300" b="1" i="1" dirty="0">
                <a:solidFill>
                  <a:srgbClr val="00558C"/>
                </a:solidFill>
                <a:latin typeface="Calibri" pitchFamily="34" charset="0"/>
                <a:ea typeface="Calibri" pitchFamily="34" charset="-122"/>
                <a:cs typeface="Calibri" pitchFamily="34" charset="-120"/>
              </a:rPr>
              <a:t>MINDSET</a:t>
            </a:r>
            <a:endParaRPr lang="en-US" sz="1300" dirty="0"/>
          </a:p>
        </p:txBody>
      </p:sp>
      <p:sp>
        <p:nvSpPr>
          <p:cNvPr id="9" name="Text 6"/>
          <p:cNvSpPr/>
          <p:nvPr/>
        </p:nvSpPr>
        <p:spPr>
          <a:xfrm>
            <a:off x="365760" y="804672"/>
            <a:ext cx="8412480" cy="347472"/>
          </a:xfrm>
          <a:prstGeom prst="rect">
            <a:avLst/>
          </a:prstGeom>
          <a:noFill/>
          <a:ln/>
        </p:spPr>
        <p:txBody>
          <a:bodyPr wrap="square" rtlCol="0" anchor="ctr"/>
          <a:lstStyle/>
          <a:p>
            <a:pPr marL="0" indent="0">
              <a:buNone/>
            </a:pPr>
            <a:r>
              <a:rPr lang="en-US" sz="1400" b="1" dirty="0">
                <a:solidFill>
                  <a:srgbClr val="00558C"/>
                </a:solidFill>
                <a:latin typeface="Calibri" pitchFamily="34" charset="0"/>
                <a:ea typeface="Calibri" pitchFamily="34" charset="-122"/>
                <a:cs typeface="Calibri" pitchFamily="34" charset="-120"/>
              </a:rPr>
              <a:t>Access everything you need from day one:</a:t>
            </a:r>
            <a:endParaRPr lang="en-US" sz="1400" dirty="0"/>
          </a:p>
        </p:txBody>
      </p:sp>
      <p:sp>
        <p:nvSpPr>
          <p:cNvPr id="10" name="Shape 7"/>
          <p:cNvSpPr/>
          <p:nvPr/>
        </p:nvSpPr>
        <p:spPr>
          <a:xfrm>
            <a:off x="320040" y="1152144"/>
            <a:ext cx="8503920" cy="749808"/>
          </a:xfrm>
          <a:prstGeom prst="rect">
            <a:avLst/>
          </a:prstGeom>
          <a:solidFill>
            <a:srgbClr val="F5F8FA"/>
          </a:solidFill>
          <a:ln w="12700">
            <a:solidFill>
              <a:srgbClr val="CCDDEE"/>
            </a:solidFill>
            <a:prstDash val="solid"/>
          </a:ln>
        </p:spPr>
        <p:txBody>
          <a:bodyPr/>
          <a:lstStyle/>
          <a:p>
            <a:endParaRPr lang="en-US"/>
          </a:p>
        </p:txBody>
      </p:sp>
      <p:sp>
        <p:nvSpPr>
          <p:cNvPr id="11" name="Text 8">
            <a:hlinkClick r:id="rId3"/>
          </p:cNvPr>
          <p:cNvSpPr/>
          <p:nvPr/>
        </p:nvSpPr>
        <p:spPr>
          <a:xfrm>
            <a:off x="457200" y="1197864"/>
            <a:ext cx="8229600" cy="292608"/>
          </a:xfrm>
          <a:prstGeom prst="rect">
            <a:avLst/>
          </a:prstGeom>
          <a:noFill/>
          <a:ln/>
        </p:spPr>
        <p:txBody>
          <a:bodyPr wrap="square" rtlCol="0" anchor="ctr"/>
          <a:lstStyle/>
          <a:p>
            <a:pPr marL="0" indent="0">
              <a:buNone/>
            </a:pPr>
            <a:r>
              <a:rPr lang="en-US" sz="1300" b="1" u="sng" dirty="0">
                <a:solidFill>
                  <a:srgbClr val="00558C"/>
                </a:solidFill>
                <a:latin typeface="Calibri" pitchFamily="34" charset="0"/>
                <a:ea typeface="Calibri" pitchFamily="34" charset="-122"/>
                <a:cs typeface="Calibri" pitchFamily="34" charset="-120"/>
                <a:hlinkClick r:id="rId3">
                  <a:extLst>
                    <a:ext uri="{A12FA001-AC4F-418D-AE19-62706E023703}">
                      <ahyp:hlinkClr xmlns:ahyp="http://schemas.microsoft.com/office/drawing/2018/hyperlinkcolor" val="tx"/>
                    </a:ext>
                  </a:extLst>
                </a:hlinkClick>
              </a:rPr>
              <a:t>📋  Section 125 Required Forms Packet</a:t>
            </a:r>
            <a:endParaRPr lang="en-US" sz="1300" dirty="0"/>
          </a:p>
        </p:txBody>
      </p:sp>
      <p:sp>
        <p:nvSpPr>
          <p:cNvPr id="12" name="Text 9"/>
          <p:cNvSpPr/>
          <p:nvPr/>
        </p:nvSpPr>
        <p:spPr>
          <a:xfrm>
            <a:off x="457200" y="1490472"/>
            <a:ext cx="8229600" cy="347472"/>
          </a:xfrm>
          <a:prstGeom prst="rect">
            <a:avLst/>
          </a:prstGeom>
          <a:noFill/>
          <a:ln/>
        </p:spPr>
        <p:txBody>
          <a:bodyPr wrap="square" rtlCol="0" anchor="ctr"/>
          <a:lstStyle/>
          <a:p>
            <a:pPr marL="0" indent="0">
              <a:buNone/>
            </a:pPr>
            <a:r>
              <a:rPr lang="en-US" sz="1100" dirty="0">
                <a:solidFill>
                  <a:srgbClr val="4A4A4A"/>
                </a:solidFill>
                <a:latin typeface="Calibri" pitchFamily="34" charset="0"/>
                <a:ea typeface="Calibri" pitchFamily="34" charset="-122"/>
                <a:cs typeface="Calibri" pitchFamily="34" charset="-120"/>
              </a:rPr>
              <a:t>All paperwork to close and enroll a worksite account — Payroll Deduction Agreement, Group Term App, Employee Engagement Process, and more.</a:t>
            </a:r>
            <a:endParaRPr lang="en-US" sz="1100" dirty="0"/>
          </a:p>
        </p:txBody>
      </p:sp>
      <p:sp>
        <p:nvSpPr>
          <p:cNvPr id="13" name="Shape 10"/>
          <p:cNvSpPr/>
          <p:nvPr/>
        </p:nvSpPr>
        <p:spPr>
          <a:xfrm>
            <a:off x="320040" y="2020824"/>
            <a:ext cx="8503920" cy="749808"/>
          </a:xfrm>
          <a:prstGeom prst="rect">
            <a:avLst/>
          </a:prstGeom>
          <a:solidFill>
            <a:srgbClr val="F5F8FA"/>
          </a:solidFill>
          <a:ln w="12700">
            <a:solidFill>
              <a:srgbClr val="CCDDEE"/>
            </a:solidFill>
            <a:prstDash val="solid"/>
          </a:ln>
        </p:spPr>
        <p:txBody>
          <a:bodyPr/>
          <a:lstStyle/>
          <a:p>
            <a:endParaRPr lang="en-US"/>
          </a:p>
        </p:txBody>
      </p:sp>
      <p:sp>
        <p:nvSpPr>
          <p:cNvPr id="14" name="Text 11">
            <a:hlinkClick r:id="rId3"/>
          </p:cNvPr>
          <p:cNvSpPr/>
          <p:nvPr/>
        </p:nvSpPr>
        <p:spPr>
          <a:xfrm>
            <a:off x="457200" y="2066544"/>
            <a:ext cx="8229600" cy="292608"/>
          </a:xfrm>
          <a:prstGeom prst="rect">
            <a:avLst/>
          </a:prstGeom>
          <a:noFill/>
          <a:ln/>
        </p:spPr>
        <p:txBody>
          <a:bodyPr wrap="square" rtlCol="0" anchor="ctr"/>
          <a:lstStyle/>
          <a:p>
            <a:pPr marL="0" indent="0">
              <a:buNone/>
            </a:pPr>
            <a:r>
              <a:rPr lang="en-US" sz="1300" b="1" u="sng" dirty="0">
                <a:solidFill>
                  <a:srgbClr val="00558C"/>
                </a:solidFill>
                <a:latin typeface="Calibri" pitchFamily="34" charset="0"/>
                <a:ea typeface="Calibri" pitchFamily="34" charset="-122"/>
                <a:cs typeface="Calibri" pitchFamily="34" charset="-120"/>
                <a:hlinkClick r:id="rId3">
                  <a:extLst>
                    <a:ext uri="{A12FA001-AC4F-418D-AE19-62706E023703}">
                      <ahyp:hlinkClr xmlns:ahyp="http://schemas.microsoft.com/office/drawing/2018/hyperlinkcolor" val="tx"/>
                    </a:ext>
                  </a:extLst>
                </a:hlinkClick>
              </a:rPr>
              <a:t>📄  Benefits Fact Sheet</a:t>
            </a:r>
            <a:endParaRPr lang="en-US" sz="1300" dirty="0"/>
          </a:p>
        </p:txBody>
      </p:sp>
      <p:sp>
        <p:nvSpPr>
          <p:cNvPr id="15" name="Text 12"/>
          <p:cNvSpPr/>
          <p:nvPr/>
        </p:nvSpPr>
        <p:spPr>
          <a:xfrm>
            <a:off x="457200" y="2359152"/>
            <a:ext cx="8229600" cy="347472"/>
          </a:xfrm>
          <a:prstGeom prst="rect">
            <a:avLst/>
          </a:prstGeom>
          <a:noFill/>
          <a:ln/>
        </p:spPr>
        <p:txBody>
          <a:bodyPr wrap="square" rtlCol="0" anchor="ctr"/>
          <a:lstStyle/>
          <a:p>
            <a:pPr marL="0" indent="0">
              <a:buNone/>
            </a:pPr>
            <a:r>
              <a:rPr lang="en-US" sz="1100" dirty="0">
                <a:solidFill>
                  <a:srgbClr val="4A4A4A"/>
                </a:solidFill>
                <a:latin typeface="Calibri" pitchFamily="34" charset="0"/>
                <a:ea typeface="Calibri" pitchFamily="34" charset="-122"/>
                <a:cs typeface="Calibri" pitchFamily="34" charset="-120"/>
              </a:rPr>
              <a:t>Complete this with the Decision Maker before starting the flipbook presentation. Captures current benefits, payroll schedule, and employee count.</a:t>
            </a:r>
            <a:endParaRPr lang="en-US" sz="1100" dirty="0"/>
          </a:p>
        </p:txBody>
      </p:sp>
      <p:sp>
        <p:nvSpPr>
          <p:cNvPr id="16" name="Shape 13"/>
          <p:cNvSpPr/>
          <p:nvPr/>
        </p:nvSpPr>
        <p:spPr>
          <a:xfrm>
            <a:off x="320040" y="2889504"/>
            <a:ext cx="8503920" cy="749808"/>
          </a:xfrm>
          <a:prstGeom prst="rect">
            <a:avLst/>
          </a:prstGeom>
          <a:solidFill>
            <a:srgbClr val="F5F8FA"/>
          </a:solidFill>
          <a:ln w="12700">
            <a:solidFill>
              <a:srgbClr val="CCDDEE"/>
            </a:solidFill>
            <a:prstDash val="solid"/>
          </a:ln>
        </p:spPr>
        <p:txBody>
          <a:bodyPr/>
          <a:lstStyle/>
          <a:p>
            <a:endParaRPr lang="en-US"/>
          </a:p>
        </p:txBody>
      </p:sp>
      <p:sp>
        <p:nvSpPr>
          <p:cNvPr id="17" name="Text 14">
            <a:hlinkClick r:id="rId3"/>
          </p:cNvPr>
          <p:cNvSpPr/>
          <p:nvPr/>
        </p:nvSpPr>
        <p:spPr>
          <a:xfrm>
            <a:off x="457200" y="2935224"/>
            <a:ext cx="8229600" cy="292608"/>
          </a:xfrm>
          <a:prstGeom prst="rect">
            <a:avLst/>
          </a:prstGeom>
          <a:noFill/>
          <a:ln/>
        </p:spPr>
        <p:txBody>
          <a:bodyPr wrap="square" rtlCol="0" anchor="ctr"/>
          <a:lstStyle/>
          <a:p>
            <a:pPr marL="0" indent="0">
              <a:buNone/>
            </a:pPr>
            <a:r>
              <a:rPr lang="en-US" sz="1300" b="1" u="sng" dirty="0">
                <a:solidFill>
                  <a:srgbClr val="00558C"/>
                </a:solidFill>
                <a:latin typeface="Calibri" pitchFamily="34" charset="0"/>
                <a:ea typeface="Calibri" pitchFamily="34" charset="-122"/>
                <a:cs typeface="Calibri" pitchFamily="34" charset="-120"/>
                <a:hlinkClick r:id="rId3">
                  <a:extLst>
                    <a:ext uri="{A12FA001-AC4F-418D-AE19-62706E023703}">
                      <ahyp:hlinkClr xmlns:ahyp="http://schemas.microsoft.com/office/drawing/2018/hyperlinkcolor" val="tx"/>
                    </a:ext>
                  </a:extLst>
                </a:hlinkClick>
              </a:rPr>
              <a:t>🎓  Training Attendance Tracker</a:t>
            </a:r>
            <a:endParaRPr lang="en-US" sz="1300" dirty="0"/>
          </a:p>
        </p:txBody>
      </p:sp>
      <p:sp>
        <p:nvSpPr>
          <p:cNvPr id="18" name="Text 15"/>
          <p:cNvSpPr/>
          <p:nvPr/>
        </p:nvSpPr>
        <p:spPr>
          <a:xfrm>
            <a:off x="457200" y="3227832"/>
            <a:ext cx="8229600" cy="347472"/>
          </a:xfrm>
          <a:prstGeom prst="rect">
            <a:avLst/>
          </a:prstGeom>
          <a:noFill/>
          <a:ln/>
        </p:spPr>
        <p:txBody>
          <a:bodyPr wrap="square" rtlCol="0" anchor="ctr"/>
          <a:lstStyle/>
          <a:p>
            <a:pPr marL="0" indent="0">
              <a:buNone/>
            </a:pPr>
            <a:r>
              <a:rPr lang="en-US" sz="1100" dirty="0">
                <a:solidFill>
                  <a:srgbClr val="4A4A4A"/>
                </a:solidFill>
                <a:latin typeface="Calibri" pitchFamily="34" charset="0"/>
                <a:ea typeface="Calibri" pitchFamily="34" charset="-122"/>
                <a:cs typeface="Calibri" pitchFamily="34" charset="-120"/>
              </a:rPr>
              <a:t>Your Agency Director adds you to the upcoming class. Orientation is held the Friday before training at 1:30PM CST.</a:t>
            </a:r>
            <a:endParaRPr lang="en-US" sz="1100" dirty="0"/>
          </a:p>
        </p:txBody>
      </p:sp>
      <p:sp>
        <p:nvSpPr>
          <p:cNvPr id="19" name="Shape 16"/>
          <p:cNvSpPr/>
          <p:nvPr/>
        </p:nvSpPr>
        <p:spPr>
          <a:xfrm>
            <a:off x="320040" y="3758184"/>
            <a:ext cx="8503920" cy="749808"/>
          </a:xfrm>
          <a:prstGeom prst="rect">
            <a:avLst/>
          </a:prstGeom>
          <a:solidFill>
            <a:srgbClr val="F5F8FA"/>
          </a:solidFill>
          <a:ln w="12700">
            <a:solidFill>
              <a:srgbClr val="CCDDEE"/>
            </a:solidFill>
            <a:prstDash val="solid"/>
          </a:ln>
        </p:spPr>
        <p:txBody>
          <a:bodyPr/>
          <a:lstStyle/>
          <a:p>
            <a:endParaRPr lang="en-US"/>
          </a:p>
        </p:txBody>
      </p:sp>
      <p:sp>
        <p:nvSpPr>
          <p:cNvPr id="20" name="Text 17">
            <a:hlinkClick r:id="rId3"/>
          </p:cNvPr>
          <p:cNvSpPr/>
          <p:nvPr/>
        </p:nvSpPr>
        <p:spPr>
          <a:xfrm>
            <a:off x="457200" y="3803904"/>
            <a:ext cx="8229600" cy="292608"/>
          </a:xfrm>
          <a:prstGeom prst="rect">
            <a:avLst/>
          </a:prstGeom>
          <a:noFill/>
          <a:ln/>
        </p:spPr>
        <p:txBody>
          <a:bodyPr wrap="square" rtlCol="0" anchor="ctr"/>
          <a:lstStyle/>
          <a:p>
            <a:pPr marL="0" indent="0">
              <a:buNone/>
            </a:pPr>
            <a:r>
              <a:rPr lang="en-US" sz="1300" b="1" u="sng" dirty="0">
                <a:solidFill>
                  <a:srgbClr val="00558C"/>
                </a:solidFill>
                <a:latin typeface="Calibri" pitchFamily="34" charset="0"/>
                <a:ea typeface="Calibri" pitchFamily="34" charset="-122"/>
                <a:cs typeface="Calibri" pitchFamily="34" charset="-120"/>
                <a:hlinkClick r:id="rId3">
                  <a:extLst>
                    <a:ext uri="{A12FA001-AC4F-418D-AE19-62706E023703}">
                      <ahyp:hlinkClr xmlns:ahyp="http://schemas.microsoft.com/office/drawing/2018/hyperlinkcolor" val="tx"/>
                    </a:ext>
                  </a:extLst>
                </a:hlinkClick>
              </a:rPr>
              <a:t>💻  Zoom Training Classroom</a:t>
            </a:r>
            <a:endParaRPr lang="en-US" sz="1300" dirty="0"/>
          </a:p>
        </p:txBody>
      </p:sp>
      <p:sp>
        <p:nvSpPr>
          <p:cNvPr id="21" name="Text 18"/>
          <p:cNvSpPr/>
          <p:nvPr/>
        </p:nvSpPr>
        <p:spPr>
          <a:xfrm>
            <a:off x="457200" y="4096512"/>
            <a:ext cx="8229600" cy="347472"/>
          </a:xfrm>
          <a:prstGeom prst="rect">
            <a:avLst/>
          </a:prstGeom>
          <a:noFill/>
          <a:ln/>
        </p:spPr>
        <p:txBody>
          <a:bodyPr wrap="square" rtlCol="0" anchor="ctr"/>
          <a:lstStyle/>
          <a:p>
            <a:pPr marL="0" indent="0">
              <a:buNone/>
            </a:pPr>
            <a:r>
              <a:rPr lang="en-US" sz="1100" dirty="0">
                <a:solidFill>
                  <a:srgbClr val="4A4A4A"/>
                </a:solidFill>
                <a:latin typeface="Calibri" pitchFamily="34" charset="0"/>
                <a:ea typeface="Calibri" pitchFamily="34" charset="-122"/>
                <a:cs typeface="Calibri" pitchFamily="34" charset="-120"/>
              </a:rPr>
              <a:t>Virtual classroom link provided by your AD — used for Week 2 Enrollment Training and ongoing support sessions.</a:t>
            </a:r>
            <a:endParaRPr lang="en-US" sz="1100" dirty="0"/>
          </a:p>
        </p:txBody>
      </p:sp>
      <p:pic>
        <p:nvPicPr>
          <p:cNvPr id="22" name="Image 0" descr="preencoded.png">
            <a:extLst>
              <a:ext uri="{FF2B5EF4-FFF2-40B4-BE49-F238E27FC236}">
                <a16:creationId xmlns:a16="http://schemas.microsoft.com/office/drawing/2014/main" id="{48EFFBE7-1B2A-2906-B898-3D4CF404C871}"/>
              </a:ext>
            </a:extLst>
          </p:cNvPr>
          <p:cNvPicPr>
            <a:picLocks noChangeAspect="1"/>
          </p:cNvPicPr>
          <p:nvPr/>
        </p:nvPicPr>
        <p:blipFill>
          <a:blip r:embed="rId4"/>
          <a:stretch>
            <a:fillRect/>
          </a:stretch>
        </p:blipFill>
        <p:spPr>
          <a:xfrm>
            <a:off x="137160" y="4796028"/>
            <a:ext cx="1274820" cy="25858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Shape 0"/>
          <p:cNvSpPr/>
          <p:nvPr/>
        </p:nvSpPr>
        <p:spPr>
          <a:xfrm>
            <a:off x="0" y="0"/>
            <a:ext cx="9144000" cy="658368"/>
          </a:xfrm>
          <a:prstGeom prst="rect">
            <a:avLst/>
          </a:prstGeom>
          <a:solidFill>
            <a:srgbClr val="00558C"/>
          </a:solidFill>
          <a:ln w="12700">
            <a:solidFill>
              <a:srgbClr val="00558C"/>
            </a:solidFill>
            <a:prstDash val="solid"/>
          </a:ln>
        </p:spPr>
        <p:txBody>
          <a:bodyPr/>
          <a:lstStyle/>
          <a:p>
            <a:endParaRPr lang="en-US"/>
          </a:p>
        </p:txBody>
      </p:sp>
      <p:sp>
        <p:nvSpPr>
          <p:cNvPr id="3" name="Shape 1"/>
          <p:cNvSpPr/>
          <p:nvPr/>
        </p:nvSpPr>
        <p:spPr>
          <a:xfrm>
            <a:off x="0" y="658368"/>
            <a:ext cx="9144000" cy="50292"/>
          </a:xfrm>
          <a:prstGeom prst="rect">
            <a:avLst/>
          </a:prstGeom>
          <a:solidFill>
            <a:srgbClr val="FED041"/>
          </a:solidFill>
          <a:ln w="12700">
            <a:solidFill>
              <a:srgbClr val="FED041"/>
            </a:solidFill>
            <a:prstDash val="solid"/>
          </a:ln>
        </p:spPr>
        <p:txBody>
          <a:bodyPr/>
          <a:lstStyle/>
          <a:p>
            <a:endParaRPr lang="en-US"/>
          </a:p>
        </p:txBody>
      </p:sp>
      <p:sp>
        <p:nvSpPr>
          <p:cNvPr id="4" name="Text 2"/>
          <p:cNvSpPr/>
          <p:nvPr/>
        </p:nvSpPr>
        <p:spPr>
          <a:xfrm>
            <a:off x="274320" y="73152"/>
            <a:ext cx="8595360" cy="512064"/>
          </a:xfrm>
          <a:prstGeom prst="rect">
            <a:avLst/>
          </a:prstGeom>
          <a:noFill/>
          <a:ln/>
        </p:spPr>
        <p:txBody>
          <a:bodyPr wrap="square"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Agent Concierge Team — Your Licensing Support</a:t>
            </a:r>
            <a:endParaRPr lang="en-US" sz="2000" dirty="0"/>
          </a:p>
        </p:txBody>
      </p:sp>
      <p:sp>
        <p:nvSpPr>
          <p:cNvPr id="5" name="Shape 3"/>
          <p:cNvSpPr/>
          <p:nvPr/>
        </p:nvSpPr>
        <p:spPr>
          <a:xfrm>
            <a:off x="0" y="4718304"/>
            <a:ext cx="9144000" cy="425196"/>
          </a:xfrm>
          <a:prstGeom prst="rect">
            <a:avLst/>
          </a:prstGeom>
          <a:solidFill>
            <a:srgbClr val="FED041"/>
          </a:solidFill>
          <a:ln w="12700">
            <a:solidFill>
              <a:srgbClr val="FED041"/>
            </a:solidFill>
            <a:prstDash val="solid"/>
          </a:ln>
        </p:spPr>
        <p:txBody>
          <a:bodyPr/>
          <a:lstStyle/>
          <a:p>
            <a:endParaRPr lang="en-US"/>
          </a:p>
        </p:txBody>
      </p:sp>
      <p:sp>
        <p:nvSpPr>
          <p:cNvPr id="8" name="Text 5"/>
          <p:cNvSpPr/>
          <p:nvPr/>
        </p:nvSpPr>
        <p:spPr>
          <a:xfrm>
            <a:off x="6583680" y="4745736"/>
            <a:ext cx="2423160" cy="338328"/>
          </a:xfrm>
          <a:prstGeom prst="rect">
            <a:avLst/>
          </a:prstGeom>
          <a:noFill/>
          <a:ln/>
        </p:spPr>
        <p:txBody>
          <a:bodyPr wrap="square" rtlCol="0" anchor="ctr"/>
          <a:lstStyle/>
          <a:p>
            <a:pPr marL="0" indent="0" algn="r">
              <a:buNone/>
            </a:pPr>
            <a:r>
              <a:rPr lang="en-US" sz="1300" b="1" i="1" dirty="0">
                <a:solidFill>
                  <a:srgbClr val="00558C"/>
                </a:solidFill>
                <a:latin typeface="Calibri" pitchFamily="34" charset="0"/>
                <a:ea typeface="Calibri" pitchFamily="34" charset="-122"/>
                <a:cs typeface="Calibri" pitchFamily="34" charset="-120"/>
              </a:rPr>
              <a:t>MINDSET</a:t>
            </a:r>
            <a:endParaRPr lang="en-US" sz="1300" dirty="0"/>
          </a:p>
        </p:txBody>
      </p:sp>
      <p:sp>
        <p:nvSpPr>
          <p:cNvPr id="9" name="Text 6"/>
          <p:cNvSpPr/>
          <p:nvPr/>
        </p:nvSpPr>
        <p:spPr>
          <a:xfrm>
            <a:off x="365760" y="804672"/>
            <a:ext cx="8412480" cy="347472"/>
          </a:xfrm>
          <a:prstGeom prst="rect">
            <a:avLst/>
          </a:prstGeom>
          <a:noFill/>
          <a:ln/>
        </p:spPr>
        <p:txBody>
          <a:bodyPr wrap="square" rtlCol="0" anchor="ctr"/>
          <a:lstStyle/>
          <a:p>
            <a:pPr marL="0" indent="0">
              <a:buNone/>
            </a:pPr>
            <a:r>
              <a:rPr lang="en-US" sz="1400" b="1" dirty="0">
                <a:solidFill>
                  <a:srgbClr val="00558C"/>
                </a:solidFill>
                <a:latin typeface="Calibri" pitchFamily="34" charset="0"/>
                <a:ea typeface="Calibri" pitchFamily="34" charset="-122"/>
                <a:cs typeface="Calibri" pitchFamily="34" charset="-120"/>
              </a:rPr>
              <a:t>I am walking with you through every step.</a:t>
            </a:r>
            <a:endParaRPr lang="en-US" sz="1400" dirty="0"/>
          </a:p>
        </p:txBody>
      </p:sp>
      <p:sp>
        <p:nvSpPr>
          <p:cNvPr id="10" name="Text 7"/>
          <p:cNvSpPr/>
          <p:nvPr/>
        </p:nvSpPr>
        <p:spPr>
          <a:xfrm>
            <a:off x="320040" y="1170432"/>
            <a:ext cx="4846320" cy="3291840"/>
          </a:xfrm>
          <a:prstGeom prst="rect">
            <a:avLst/>
          </a:prstGeom>
          <a:noFill/>
          <a:ln/>
        </p:spPr>
        <p:txBody>
          <a:bodyPr wrap="square" rtlCol="0" anchor="t"/>
          <a:lstStyle/>
          <a:p>
            <a:pPr marL="342900" indent="-342900">
              <a:spcAft>
                <a:spcPts val="500"/>
              </a:spcAft>
              <a:buSzPct val="100000"/>
              <a:buChar char="•"/>
            </a:pPr>
            <a:r>
              <a:rPr lang="en-US" sz="1300" dirty="0">
                <a:solidFill>
                  <a:srgbClr val="1A1A1A"/>
                </a:solidFill>
                <a:latin typeface="Calibri" pitchFamily="34" charset="0"/>
                <a:ea typeface="Calibri" pitchFamily="34" charset="-122"/>
                <a:cs typeface="Calibri" pitchFamily="34" charset="-120"/>
              </a:rPr>
              <a:t>As your Agency Director, I am your primary point of contact throughout this entire onboarding process — reach out to me first with any questions.</a:t>
            </a:r>
            <a:endParaRPr lang="en-US" sz="1300" dirty="0"/>
          </a:p>
          <a:p>
            <a:pPr marL="342900" indent="-342900">
              <a:spcAft>
                <a:spcPts val="500"/>
              </a:spcAft>
              <a:buSzPct val="100000"/>
              <a:buChar char="•"/>
            </a:pPr>
            <a:r>
              <a:rPr lang="en-US" sz="1300" dirty="0">
                <a:solidFill>
                  <a:srgbClr val="1A1A1A"/>
                </a:solidFill>
                <a:latin typeface="Calibri" pitchFamily="34" charset="0"/>
                <a:ea typeface="Calibri" pitchFamily="34" charset="-122"/>
                <a:cs typeface="Calibri" pitchFamily="34" charset="-120"/>
              </a:rPr>
              <a:t>The Agent Concierge Team at Liberty National is your secondary resource for exam prep, coursework questions, and exam scheduling requirements.</a:t>
            </a:r>
            <a:endParaRPr lang="en-US" sz="1300" dirty="0"/>
          </a:p>
          <a:p>
            <a:pPr marL="342900" indent="-342900">
              <a:spcAft>
                <a:spcPts val="500"/>
              </a:spcAft>
              <a:buSzPct val="100000"/>
              <a:buChar char="•"/>
            </a:pPr>
            <a:r>
              <a:rPr lang="en-US" sz="1300" dirty="0">
                <a:solidFill>
                  <a:srgbClr val="1A1A1A"/>
                </a:solidFill>
                <a:latin typeface="Calibri" pitchFamily="34" charset="0"/>
                <a:ea typeface="Calibri" pitchFamily="34" charset="-122"/>
                <a:cs typeface="Calibri" pitchFamily="34" charset="-120"/>
              </a:rPr>
              <a:t>They will proactively reach out to you after you enroll in coursework — stay in contact and keep moving.</a:t>
            </a:r>
            <a:endParaRPr lang="en-US" sz="1300" dirty="0"/>
          </a:p>
          <a:p>
            <a:pPr marL="342900" indent="-342900">
              <a:spcAft>
                <a:spcPts val="500"/>
              </a:spcAft>
              <a:buSzPct val="100000"/>
              <a:buChar char="•"/>
            </a:pPr>
            <a:r>
              <a:rPr lang="en-US" sz="1300" dirty="0">
                <a:solidFill>
                  <a:srgbClr val="1A1A1A"/>
                </a:solidFill>
                <a:latin typeface="Calibri" pitchFamily="34" charset="0"/>
                <a:ea typeface="Calibri" pitchFamily="34" charset="-122"/>
                <a:cs typeface="Calibri" pitchFamily="34" charset="-120"/>
              </a:rPr>
              <a:t>The faster you get licensed, the faster you can get to work — and the more you can earn.</a:t>
            </a:r>
            <a:endParaRPr lang="en-US" sz="1300" dirty="0"/>
          </a:p>
        </p:txBody>
      </p:sp>
      <p:pic>
        <p:nvPicPr>
          <p:cNvPr id="11" name="Image 1" descr="preencoded.png"/>
          <p:cNvPicPr>
            <a:picLocks noChangeAspect="1"/>
          </p:cNvPicPr>
          <p:nvPr/>
        </p:nvPicPr>
        <p:blipFill>
          <a:blip r:embed="rId3"/>
          <a:stretch>
            <a:fillRect/>
          </a:stretch>
        </p:blipFill>
        <p:spPr>
          <a:xfrm>
            <a:off x="5084064" y="708660"/>
            <a:ext cx="4059936" cy="3950208"/>
          </a:xfrm>
          <a:prstGeom prst="rect">
            <a:avLst/>
          </a:prstGeom>
        </p:spPr>
      </p:pic>
      <p:pic>
        <p:nvPicPr>
          <p:cNvPr id="12" name="Image 0" descr="preencoded.png">
            <a:extLst>
              <a:ext uri="{FF2B5EF4-FFF2-40B4-BE49-F238E27FC236}">
                <a16:creationId xmlns:a16="http://schemas.microsoft.com/office/drawing/2014/main" id="{68005643-D1DC-3D24-39CC-77B53434A929}"/>
              </a:ext>
            </a:extLst>
          </p:cNvPr>
          <p:cNvPicPr>
            <a:picLocks noChangeAspect="1"/>
          </p:cNvPicPr>
          <p:nvPr/>
        </p:nvPicPr>
        <p:blipFill>
          <a:blip r:embed="rId4"/>
          <a:stretch>
            <a:fillRect/>
          </a:stretch>
        </p:blipFill>
        <p:spPr>
          <a:xfrm>
            <a:off x="137160" y="4796028"/>
            <a:ext cx="1274820" cy="25858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Shape 0"/>
          <p:cNvSpPr/>
          <p:nvPr/>
        </p:nvSpPr>
        <p:spPr>
          <a:xfrm>
            <a:off x="0" y="0"/>
            <a:ext cx="9144000" cy="658368"/>
          </a:xfrm>
          <a:prstGeom prst="rect">
            <a:avLst/>
          </a:prstGeom>
          <a:solidFill>
            <a:srgbClr val="00558C"/>
          </a:solidFill>
          <a:ln w="12700">
            <a:solidFill>
              <a:srgbClr val="00558C"/>
            </a:solidFill>
            <a:prstDash val="solid"/>
          </a:ln>
        </p:spPr>
        <p:txBody>
          <a:bodyPr/>
          <a:lstStyle/>
          <a:p>
            <a:endParaRPr lang="en-US"/>
          </a:p>
        </p:txBody>
      </p:sp>
      <p:sp>
        <p:nvSpPr>
          <p:cNvPr id="3" name="Shape 1"/>
          <p:cNvSpPr/>
          <p:nvPr/>
        </p:nvSpPr>
        <p:spPr>
          <a:xfrm>
            <a:off x="0" y="658368"/>
            <a:ext cx="9144000" cy="50292"/>
          </a:xfrm>
          <a:prstGeom prst="rect">
            <a:avLst/>
          </a:prstGeom>
          <a:solidFill>
            <a:srgbClr val="FED041"/>
          </a:solidFill>
          <a:ln w="12700">
            <a:solidFill>
              <a:srgbClr val="FED041"/>
            </a:solidFill>
            <a:prstDash val="solid"/>
          </a:ln>
        </p:spPr>
        <p:txBody>
          <a:bodyPr/>
          <a:lstStyle/>
          <a:p>
            <a:endParaRPr lang="en-US"/>
          </a:p>
        </p:txBody>
      </p:sp>
      <p:sp>
        <p:nvSpPr>
          <p:cNvPr id="4" name="Text 2"/>
          <p:cNvSpPr/>
          <p:nvPr/>
        </p:nvSpPr>
        <p:spPr>
          <a:xfrm>
            <a:off x="274320" y="73152"/>
            <a:ext cx="8595360" cy="512064"/>
          </a:xfrm>
          <a:prstGeom prst="rect">
            <a:avLst/>
          </a:prstGeom>
          <a:noFill/>
          <a:ln/>
        </p:spPr>
        <p:txBody>
          <a:bodyPr wrap="square"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Insurance License Reimbursement Program — Move Fast</a:t>
            </a:r>
            <a:endParaRPr lang="en-US" sz="2000" dirty="0"/>
          </a:p>
        </p:txBody>
      </p:sp>
      <p:sp>
        <p:nvSpPr>
          <p:cNvPr id="5" name="Shape 3"/>
          <p:cNvSpPr/>
          <p:nvPr/>
        </p:nvSpPr>
        <p:spPr>
          <a:xfrm>
            <a:off x="0" y="4718304"/>
            <a:ext cx="9144000" cy="425196"/>
          </a:xfrm>
          <a:prstGeom prst="rect">
            <a:avLst/>
          </a:prstGeom>
          <a:solidFill>
            <a:srgbClr val="FED041"/>
          </a:solidFill>
          <a:ln w="12700">
            <a:solidFill>
              <a:srgbClr val="FED041"/>
            </a:solidFill>
            <a:prstDash val="solid"/>
          </a:ln>
        </p:spPr>
        <p:txBody>
          <a:bodyPr/>
          <a:lstStyle/>
          <a:p>
            <a:endParaRPr lang="en-US"/>
          </a:p>
        </p:txBody>
      </p:sp>
      <p:sp>
        <p:nvSpPr>
          <p:cNvPr id="8" name="Text 5"/>
          <p:cNvSpPr/>
          <p:nvPr/>
        </p:nvSpPr>
        <p:spPr>
          <a:xfrm>
            <a:off x="6583680" y="4745736"/>
            <a:ext cx="2423160" cy="338328"/>
          </a:xfrm>
          <a:prstGeom prst="rect">
            <a:avLst/>
          </a:prstGeom>
          <a:noFill/>
          <a:ln/>
        </p:spPr>
        <p:txBody>
          <a:bodyPr wrap="square" rtlCol="0" anchor="ctr"/>
          <a:lstStyle/>
          <a:p>
            <a:pPr marL="0" indent="0" algn="r">
              <a:buNone/>
            </a:pPr>
            <a:r>
              <a:rPr lang="en-US" sz="1300" b="1" i="1" dirty="0">
                <a:solidFill>
                  <a:srgbClr val="00558C"/>
                </a:solidFill>
                <a:latin typeface="Calibri" pitchFamily="34" charset="0"/>
                <a:ea typeface="Calibri" pitchFamily="34" charset="-122"/>
                <a:cs typeface="Calibri" pitchFamily="34" charset="-120"/>
              </a:rPr>
              <a:t>MINDSET</a:t>
            </a:r>
            <a:endParaRPr lang="en-US" sz="1300" dirty="0"/>
          </a:p>
        </p:txBody>
      </p:sp>
      <p:sp>
        <p:nvSpPr>
          <p:cNvPr id="9" name="Text 6"/>
          <p:cNvSpPr/>
          <p:nvPr/>
        </p:nvSpPr>
        <p:spPr>
          <a:xfrm>
            <a:off x="365760" y="804672"/>
            <a:ext cx="8412480" cy="347472"/>
          </a:xfrm>
          <a:prstGeom prst="rect">
            <a:avLst/>
          </a:prstGeom>
          <a:noFill/>
          <a:ln/>
        </p:spPr>
        <p:txBody>
          <a:bodyPr wrap="square" rtlCol="0" anchor="ctr"/>
          <a:lstStyle/>
          <a:p>
            <a:pPr marL="0" indent="0">
              <a:buNone/>
            </a:pPr>
            <a:r>
              <a:rPr lang="en-US" sz="1400" b="1" dirty="0">
                <a:solidFill>
                  <a:srgbClr val="00558C"/>
                </a:solidFill>
                <a:latin typeface="Calibri" pitchFamily="34" charset="0"/>
                <a:ea typeface="Calibri" pitchFamily="34" charset="-122"/>
                <a:cs typeface="Calibri" pitchFamily="34" charset="-120"/>
              </a:rPr>
              <a:t>Self-study speed = maximum reimbursement.</a:t>
            </a:r>
            <a:endParaRPr lang="en-US" sz="1400" dirty="0"/>
          </a:p>
        </p:txBody>
      </p:sp>
      <p:sp>
        <p:nvSpPr>
          <p:cNvPr id="10" name="Text 7"/>
          <p:cNvSpPr/>
          <p:nvPr/>
        </p:nvSpPr>
        <p:spPr>
          <a:xfrm>
            <a:off x="320040" y="1170432"/>
            <a:ext cx="4846320" cy="3291840"/>
          </a:xfrm>
          <a:prstGeom prst="rect">
            <a:avLst/>
          </a:prstGeom>
          <a:noFill/>
          <a:ln/>
        </p:spPr>
        <p:txBody>
          <a:bodyPr wrap="square" rtlCol="0" anchor="t"/>
          <a:lstStyle/>
          <a:p>
            <a:pPr marL="342900" indent="-342900">
              <a:spcAft>
                <a:spcPts val="500"/>
              </a:spcAft>
              <a:buSzPct val="100000"/>
              <a:buChar char="•"/>
            </a:pPr>
            <a:r>
              <a:rPr lang="en-US" sz="1300" dirty="0">
                <a:solidFill>
                  <a:srgbClr val="1A1A1A"/>
                </a:solidFill>
                <a:latin typeface="Calibri" pitchFamily="34" charset="0"/>
                <a:ea typeface="Calibri" pitchFamily="34" charset="-122"/>
                <a:cs typeface="Calibri" pitchFamily="34" charset="-120"/>
              </a:rPr>
              <a:t>Enroll in your coursework and pass the exam as quickly as possible — the reimbursement schedule rewards speed.</a:t>
            </a:r>
            <a:endParaRPr lang="en-US" sz="1300" dirty="0"/>
          </a:p>
          <a:p>
            <a:pPr marL="342900" indent="-342900">
              <a:spcAft>
                <a:spcPts val="500"/>
              </a:spcAft>
              <a:buSzPct val="100000"/>
              <a:buChar char="•"/>
            </a:pPr>
            <a:r>
              <a:rPr lang="en-US" sz="1300" dirty="0">
                <a:solidFill>
                  <a:srgbClr val="1A1A1A"/>
                </a:solidFill>
                <a:latin typeface="Calibri" pitchFamily="34" charset="0"/>
                <a:ea typeface="Calibri" pitchFamily="34" charset="-122"/>
                <a:cs typeface="Calibri" pitchFamily="34" charset="-120"/>
              </a:rPr>
              <a:t>Days 2–21 from enrollment: 100% reimbursement</a:t>
            </a:r>
            <a:endParaRPr lang="en-US" sz="1300" dirty="0"/>
          </a:p>
          <a:p>
            <a:pPr marL="342900" indent="-342900">
              <a:spcAft>
                <a:spcPts val="500"/>
              </a:spcAft>
              <a:buSzPct val="100000"/>
              <a:buChar char="•"/>
            </a:pPr>
            <a:r>
              <a:rPr lang="en-US" sz="1300" dirty="0">
                <a:solidFill>
                  <a:srgbClr val="1A1A1A"/>
                </a:solidFill>
                <a:latin typeface="Calibri" pitchFamily="34" charset="0"/>
                <a:ea typeface="Calibri" pitchFamily="34" charset="-122"/>
                <a:cs typeface="Calibri" pitchFamily="34" charset="-120"/>
              </a:rPr>
              <a:t>Days 22–28: 50% reimbursement</a:t>
            </a:r>
            <a:endParaRPr lang="en-US" sz="1300" dirty="0"/>
          </a:p>
          <a:p>
            <a:pPr marL="342900" indent="-342900">
              <a:spcAft>
                <a:spcPts val="500"/>
              </a:spcAft>
              <a:buSzPct val="100000"/>
              <a:buChar char="•"/>
            </a:pPr>
            <a:r>
              <a:rPr lang="en-US" sz="1300" dirty="0">
                <a:solidFill>
                  <a:srgbClr val="1A1A1A"/>
                </a:solidFill>
                <a:latin typeface="Calibri" pitchFamily="34" charset="0"/>
                <a:ea typeface="Calibri" pitchFamily="34" charset="-122"/>
                <a:cs typeface="Calibri" pitchFamily="34" charset="-120"/>
              </a:rPr>
              <a:t>Days 29–35: 25% reimbursement</a:t>
            </a:r>
            <a:endParaRPr lang="en-US" sz="1300" dirty="0"/>
          </a:p>
          <a:p>
            <a:pPr marL="342900" indent="-342900">
              <a:spcAft>
                <a:spcPts val="500"/>
              </a:spcAft>
              <a:buSzPct val="100000"/>
              <a:buChar char="•"/>
            </a:pPr>
            <a:r>
              <a:rPr lang="en-US" sz="1300" dirty="0">
                <a:solidFill>
                  <a:srgbClr val="1A1A1A"/>
                </a:solidFill>
                <a:latin typeface="Calibri" pitchFamily="34" charset="0"/>
                <a:ea typeface="Calibri" pitchFamily="34" charset="-122"/>
                <a:cs typeface="Calibri" pitchFamily="34" charset="-120"/>
              </a:rPr>
              <a:t>To qualify: set up ACH payment at the time of contracting with Liberty National Division.</a:t>
            </a:r>
            <a:endParaRPr lang="en-US" sz="1300" dirty="0"/>
          </a:p>
          <a:p>
            <a:pPr marL="342900" indent="-342900">
              <a:spcAft>
                <a:spcPts val="500"/>
              </a:spcAft>
              <a:buSzPct val="100000"/>
              <a:buChar char="•"/>
            </a:pPr>
            <a:r>
              <a:rPr lang="en-US" sz="1300" dirty="0">
                <a:solidFill>
                  <a:srgbClr val="1A1A1A"/>
                </a:solidFill>
                <a:latin typeface="Calibri" pitchFamily="34" charset="0"/>
                <a:ea typeface="Calibri" pitchFamily="34" charset="-122"/>
                <a:cs typeface="Calibri" pitchFamily="34" charset="-120"/>
              </a:rPr>
              <a:t>The Concierge Team will reach out after you enroll. Stay responsive and keep pushing.</a:t>
            </a:r>
            <a:endParaRPr lang="en-US" sz="1300" dirty="0"/>
          </a:p>
          <a:p>
            <a:pPr marL="342900" indent="-342900">
              <a:spcAft>
                <a:spcPts val="500"/>
              </a:spcAft>
              <a:buSzPct val="100000"/>
              <a:buChar char="•"/>
            </a:pPr>
            <a:r>
              <a:rPr lang="en-US" sz="1300" dirty="0">
                <a:solidFill>
                  <a:srgbClr val="1A1A1A"/>
                </a:solidFill>
                <a:latin typeface="Calibri" pitchFamily="34" charset="0"/>
                <a:ea typeface="Calibri" pitchFamily="34" charset="-122"/>
                <a:cs typeface="Calibri" pitchFamily="34" charset="-120"/>
              </a:rPr>
              <a:t>This is not just about the money — it is about the mindset. Agents who pass fast, start fast.</a:t>
            </a:r>
            <a:endParaRPr lang="en-US" sz="1300" dirty="0"/>
          </a:p>
        </p:txBody>
      </p:sp>
      <p:pic>
        <p:nvPicPr>
          <p:cNvPr id="11" name="Image 1" descr="preencoded.png"/>
          <p:cNvPicPr>
            <a:picLocks noChangeAspect="1"/>
          </p:cNvPicPr>
          <p:nvPr/>
        </p:nvPicPr>
        <p:blipFill>
          <a:blip r:embed="rId3"/>
          <a:stretch>
            <a:fillRect/>
          </a:stretch>
        </p:blipFill>
        <p:spPr>
          <a:xfrm>
            <a:off x="5303520" y="777240"/>
            <a:ext cx="3566160" cy="3909060"/>
          </a:xfrm>
          <a:prstGeom prst="rect">
            <a:avLst/>
          </a:prstGeom>
        </p:spPr>
      </p:pic>
      <p:pic>
        <p:nvPicPr>
          <p:cNvPr id="12" name="Image 0" descr="preencoded.png">
            <a:extLst>
              <a:ext uri="{FF2B5EF4-FFF2-40B4-BE49-F238E27FC236}">
                <a16:creationId xmlns:a16="http://schemas.microsoft.com/office/drawing/2014/main" id="{179A1A7C-FDFC-98CD-6D8E-892E89354990}"/>
              </a:ext>
            </a:extLst>
          </p:cNvPr>
          <p:cNvPicPr>
            <a:picLocks noChangeAspect="1"/>
          </p:cNvPicPr>
          <p:nvPr/>
        </p:nvPicPr>
        <p:blipFill>
          <a:blip r:embed="rId4"/>
          <a:stretch>
            <a:fillRect/>
          </a:stretch>
        </p:blipFill>
        <p:spPr>
          <a:xfrm>
            <a:off x="137160" y="4796028"/>
            <a:ext cx="1274820" cy="25858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003B6E"/>
        </a:solidFill>
        <a:effectLst/>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
            <a:avLst/>
          </a:prstGeom>
          <a:solidFill>
            <a:srgbClr val="FED041"/>
          </a:solidFill>
          <a:ln w="12700">
            <a:solidFill>
              <a:srgbClr val="FED041"/>
            </a:solidFill>
            <a:prstDash val="solid"/>
          </a:ln>
        </p:spPr>
        <p:txBody>
          <a:bodyPr/>
          <a:lstStyle/>
          <a:p>
            <a:endParaRPr lang="en-US"/>
          </a:p>
        </p:txBody>
      </p:sp>
      <p:sp>
        <p:nvSpPr>
          <p:cNvPr id="4" name="Text 2"/>
          <p:cNvSpPr/>
          <p:nvPr/>
        </p:nvSpPr>
        <p:spPr>
          <a:xfrm>
            <a:off x="502920" y="1005840"/>
            <a:ext cx="8229600" cy="1005840"/>
          </a:xfrm>
          <a:prstGeom prst="rect">
            <a:avLst/>
          </a:prstGeom>
          <a:noFill/>
          <a:ln/>
        </p:spPr>
        <p:txBody>
          <a:bodyPr wrap="square" rtlCol="0" anchor="ctr"/>
          <a:lstStyle/>
          <a:p>
            <a:pPr marL="0" indent="0">
              <a:buNone/>
            </a:pPr>
            <a:r>
              <a:rPr lang="en-US" sz="5200" b="1" dirty="0">
                <a:solidFill>
                  <a:srgbClr val="FFFFFF"/>
                </a:solidFill>
                <a:latin typeface="Calibri" pitchFamily="34" charset="0"/>
                <a:ea typeface="Calibri" pitchFamily="34" charset="-122"/>
                <a:cs typeface="Calibri" pitchFamily="34" charset="-120"/>
              </a:rPr>
              <a:t>Let's Get to Work.</a:t>
            </a:r>
            <a:endParaRPr lang="en-US" sz="5200" dirty="0"/>
          </a:p>
        </p:txBody>
      </p:sp>
      <p:sp>
        <p:nvSpPr>
          <p:cNvPr id="5" name="Shape 3"/>
          <p:cNvSpPr/>
          <p:nvPr/>
        </p:nvSpPr>
        <p:spPr>
          <a:xfrm>
            <a:off x="502920" y="2029968"/>
            <a:ext cx="4572000" cy="50292"/>
          </a:xfrm>
          <a:prstGeom prst="rect">
            <a:avLst/>
          </a:prstGeom>
          <a:solidFill>
            <a:srgbClr val="FED041"/>
          </a:solidFill>
          <a:ln w="12700">
            <a:solidFill>
              <a:srgbClr val="FED041"/>
            </a:solidFill>
            <a:prstDash val="solid"/>
          </a:ln>
        </p:spPr>
        <p:txBody>
          <a:bodyPr/>
          <a:lstStyle/>
          <a:p>
            <a:endParaRPr lang="en-US"/>
          </a:p>
        </p:txBody>
      </p:sp>
      <p:sp>
        <p:nvSpPr>
          <p:cNvPr id="6" name="Text 4"/>
          <p:cNvSpPr/>
          <p:nvPr/>
        </p:nvSpPr>
        <p:spPr>
          <a:xfrm>
            <a:off x="502920" y="2176272"/>
            <a:ext cx="8229600" cy="411480"/>
          </a:xfrm>
          <a:prstGeom prst="rect">
            <a:avLst/>
          </a:prstGeom>
          <a:noFill/>
          <a:ln/>
        </p:spPr>
        <p:txBody>
          <a:bodyPr wrap="square" rtlCol="0" anchor="ctr"/>
          <a:lstStyle/>
          <a:p>
            <a:pPr marL="0" indent="0">
              <a:buNone/>
            </a:pPr>
            <a:r>
              <a:rPr lang="en-US" sz="1600" i="1" dirty="0">
                <a:solidFill>
                  <a:srgbClr val="63CCC8"/>
                </a:solidFill>
                <a:latin typeface="Calibri" pitchFamily="34" charset="0"/>
                <a:ea typeface="Calibri" pitchFamily="34" charset="-122"/>
                <a:cs typeface="Calibri" pitchFamily="34" charset="-120"/>
              </a:rPr>
              <a:t>I'm in your corner every step of the way. Let's build something great.</a:t>
            </a:r>
            <a:endParaRPr lang="en-US" sz="1600" dirty="0"/>
          </a:p>
        </p:txBody>
      </p:sp>
      <p:sp>
        <p:nvSpPr>
          <p:cNvPr id="7" name="Shape 5"/>
          <p:cNvSpPr/>
          <p:nvPr/>
        </p:nvSpPr>
        <p:spPr>
          <a:xfrm>
            <a:off x="0" y="4718304"/>
            <a:ext cx="9144000" cy="425196"/>
          </a:xfrm>
          <a:prstGeom prst="rect">
            <a:avLst/>
          </a:prstGeom>
          <a:solidFill>
            <a:srgbClr val="FED041"/>
          </a:solidFill>
          <a:ln w="12700">
            <a:solidFill>
              <a:srgbClr val="FED041"/>
            </a:solidFill>
            <a:prstDash val="solid"/>
          </a:ln>
        </p:spPr>
        <p:txBody>
          <a:bodyPr/>
          <a:lstStyle/>
          <a:p>
            <a:endParaRPr lang="en-US"/>
          </a:p>
        </p:txBody>
      </p:sp>
      <p:sp>
        <p:nvSpPr>
          <p:cNvPr id="10" name="Text 7"/>
          <p:cNvSpPr/>
          <p:nvPr/>
        </p:nvSpPr>
        <p:spPr>
          <a:xfrm>
            <a:off x="6583680" y="4745736"/>
            <a:ext cx="2423160" cy="338328"/>
          </a:xfrm>
          <a:prstGeom prst="rect">
            <a:avLst/>
          </a:prstGeom>
          <a:noFill/>
          <a:ln/>
        </p:spPr>
        <p:txBody>
          <a:bodyPr wrap="square" rtlCol="0" anchor="ctr"/>
          <a:lstStyle/>
          <a:p>
            <a:pPr marL="0" indent="0" algn="r">
              <a:buNone/>
            </a:pPr>
            <a:r>
              <a:rPr lang="en-US" sz="1300" b="1" i="1" dirty="0">
                <a:solidFill>
                  <a:srgbClr val="00558C"/>
                </a:solidFill>
                <a:latin typeface="Calibri" pitchFamily="34" charset="0"/>
                <a:ea typeface="Calibri" pitchFamily="34" charset="-122"/>
                <a:cs typeface="Calibri" pitchFamily="34" charset="-120"/>
              </a:rPr>
              <a:t>MINDSET</a:t>
            </a:r>
            <a:endParaRPr lang="en-US" sz="1300" dirty="0"/>
          </a:p>
        </p:txBody>
      </p:sp>
      <p:pic>
        <p:nvPicPr>
          <p:cNvPr id="11" name="Image 0" descr="preencoded.png">
            <a:extLst>
              <a:ext uri="{FF2B5EF4-FFF2-40B4-BE49-F238E27FC236}">
                <a16:creationId xmlns:a16="http://schemas.microsoft.com/office/drawing/2014/main" id="{81F54581-C419-7261-1A09-FA502BC26D1F}"/>
              </a:ext>
            </a:extLst>
          </p:cNvPr>
          <p:cNvPicPr>
            <a:picLocks noChangeAspect="1"/>
          </p:cNvPicPr>
          <p:nvPr/>
        </p:nvPicPr>
        <p:blipFill>
          <a:blip r:embed="rId3"/>
          <a:stretch>
            <a:fillRect/>
          </a:stretch>
        </p:blipFill>
        <p:spPr>
          <a:xfrm>
            <a:off x="137160" y="4796028"/>
            <a:ext cx="1274820" cy="25858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9144000" cy="658368"/>
          </a:xfrm>
          <a:prstGeom prst="rect">
            <a:avLst/>
          </a:prstGeom>
          <a:solidFill>
            <a:srgbClr val="00558C"/>
          </a:solidFill>
          <a:ln w="12700">
            <a:solidFill>
              <a:srgbClr val="00558C"/>
            </a:solidFill>
            <a:prstDash val="solid"/>
          </a:ln>
        </p:spPr>
        <p:txBody>
          <a:bodyPr/>
          <a:lstStyle/>
          <a:p>
            <a:endParaRPr lang="en-US"/>
          </a:p>
        </p:txBody>
      </p:sp>
      <p:sp>
        <p:nvSpPr>
          <p:cNvPr id="3" name="Shape 1"/>
          <p:cNvSpPr/>
          <p:nvPr/>
        </p:nvSpPr>
        <p:spPr>
          <a:xfrm>
            <a:off x="0" y="658368"/>
            <a:ext cx="9144000" cy="50292"/>
          </a:xfrm>
          <a:prstGeom prst="rect">
            <a:avLst/>
          </a:prstGeom>
          <a:solidFill>
            <a:srgbClr val="FED041"/>
          </a:solidFill>
          <a:ln w="12700">
            <a:solidFill>
              <a:srgbClr val="FED041"/>
            </a:solidFill>
            <a:prstDash val="solid"/>
          </a:ln>
        </p:spPr>
        <p:txBody>
          <a:bodyPr/>
          <a:lstStyle/>
          <a:p>
            <a:endParaRPr lang="en-US"/>
          </a:p>
        </p:txBody>
      </p:sp>
      <p:sp>
        <p:nvSpPr>
          <p:cNvPr id="4" name="Text 2"/>
          <p:cNvSpPr/>
          <p:nvPr/>
        </p:nvSpPr>
        <p:spPr>
          <a:xfrm>
            <a:off x="274320" y="73152"/>
            <a:ext cx="8595360" cy="512064"/>
          </a:xfrm>
          <a:prstGeom prst="rect">
            <a:avLst/>
          </a:prstGeom>
          <a:noFill/>
          <a:ln/>
        </p:spPr>
        <p:txBody>
          <a:bodyPr wrap="square"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Welcome to the Team</a:t>
            </a:r>
            <a:endParaRPr lang="en-US" sz="2000" dirty="0"/>
          </a:p>
        </p:txBody>
      </p:sp>
      <p:sp>
        <p:nvSpPr>
          <p:cNvPr id="5" name="Shape 3"/>
          <p:cNvSpPr/>
          <p:nvPr/>
        </p:nvSpPr>
        <p:spPr>
          <a:xfrm>
            <a:off x="0" y="4718304"/>
            <a:ext cx="9144000" cy="425196"/>
          </a:xfrm>
          <a:prstGeom prst="rect">
            <a:avLst/>
          </a:prstGeom>
          <a:solidFill>
            <a:srgbClr val="FED041"/>
          </a:solidFill>
          <a:ln w="12700">
            <a:solidFill>
              <a:srgbClr val="FED041"/>
            </a:solidFill>
            <a:prstDash val="solid"/>
          </a:ln>
        </p:spPr>
        <p:txBody>
          <a:bodyPr/>
          <a:lstStyle/>
          <a:p>
            <a:endParaRPr lang="en-US"/>
          </a:p>
        </p:txBody>
      </p:sp>
      <p:sp>
        <p:nvSpPr>
          <p:cNvPr id="8" name="Text 5"/>
          <p:cNvSpPr/>
          <p:nvPr/>
        </p:nvSpPr>
        <p:spPr>
          <a:xfrm>
            <a:off x="6583680" y="4745736"/>
            <a:ext cx="2423160" cy="338328"/>
          </a:xfrm>
          <a:prstGeom prst="rect">
            <a:avLst/>
          </a:prstGeom>
          <a:noFill/>
          <a:ln/>
        </p:spPr>
        <p:txBody>
          <a:bodyPr wrap="square" rtlCol="0" anchor="ctr"/>
          <a:lstStyle/>
          <a:p>
            <a:pPr marL="0" indent="0" algn="r">
              <a:buNone/>
            </a:pPr>
            <a:r>
              <a:rPr lang="en-US" sz="1300" b="1" i="1" dirty="0">
                <a:solidFill>
                  <a:srgbClr val="00558C"/>
                </a:solidFill>
                <a:latin typeface="Calibri" pitchFamily="34" charset="0"/>
                <a:ea typeface="Calibri" pitchFamily="34" charset="-122"/>
                <a:cs typeface="Calibri" pitchFamily="34" charset="-120"/>
              </a:rPr>
              <a:t>MINDSET</a:t>
            </a:r>
            <a:endParaRPr lang="en-US" sz="1300" dirty="0"/>
          </a:p>
        </p:txBody>
      </p:sp>
      <p:sp>
        <p:nvSpPr>
          <p:cNvPr id="9" name="Text 6"/>
          <p:cNvSpPr/>
          <p:nvPr/>
        </p:nvSpPr>
        <p:spPr>
          <a:xfrm>
            <a:off x="365760" y="822960"/>
            <a:ext cx="8412480" cy="384048"/>
          </a:xfrm>
          <a:prstGeom prst="rect">
            <a:avLst/>
          </a:prstGeom>
          <a:noFill/>
          <a:ln/>
        </p:spPr>
        <p:txBody>
          <a:bodyPr wrap="square" rtlCol="0" anchor="ctr"/>
          <a:lstStyle/>
          <a:p>
            <a:pPr marL="0" indent="0">
              <a:buNone/>
            </a:pPr>
            <a:r>
              <a:rPr lang="en-US" sz="1700" b="1" dirty="0">
                <a:solidFill>
                  <a:srgbClr val="00558C"/>
                </a:solidFill>
                <a:latin typeface="Calibri" pitchFamily="34" charset="0"/>
                <a:ea typeface="Calibri" pitchFamily="34" charset="-122"/>
                <a:cs typeface="Calibri" pitchFamily="34" charset="-120"/>
              </a:rPr>
              <a:t>Congratulations on taking this step!</a:t>
            </a:r>
            <a:endParaRPr lang="en-US" sz="1700" dirty="0"/>
          </a:p>
        </p:txBody>
      </p:sp>
      <p:sp>
        <p:nvSpPr>
          <p:cNvPr id="10" name="Text 7"/>
          <p:cNvSpPr/>
          <p:nvPr/>
        </p:nvSpPr>
        <p:spPr>
          <a:xfrm>
            <a:off x="365760" y="1280160"/>
            <a:ext cx="8412480" cy="3657600"/>
          </a:xfrm>
          <a:prstGeom prst="rect">
            <a:avLst/>
          </a:prstGeom>
          <a:noFill/>
          <a:ln/>
        </p:spPr>
        <p:txBody>
          <a:bodyPr wrap="square" rtlCol="0" anchor="t"/>
          <a:lstStyle/>
          <a:p>
            <a:pPr marL="342900" indent="-342900">
              <a:spcAft>
                <a:spcPts val="500"/>
              </a:spcAft>
              <a:buSzPct val="100000"/>
              <a:buChar char="•"/>
            </a:pPr>
            <a:r>
              <a:rPr lang="en-US" sz="1400" dirty="0">
                <a:solidFill>
                  <a:srgbClr val="1A1A1A"/>
                </a:solidFill>
                <a:latin typeface="Calibri" pitchFamily="34" charset="0"/>
                <a:ea typeface="Calibri" pitchFamily="34" charset="-122"/>
                <a:cs typeface="Calibri" pitchFamily="34" charset="-120"/>
              </a:rPr>
              <a:t>You have joined Globe Life Liberty National Division — one of the most merit-based career opportunities in the country.</a:t>
            </a:r>
            <a:endParaRPr lang="en-US" sz="1400" dirty="0"/>
          </a:p>
          <a:p>
            <a:pPr marL="342900" indent="-342900">
              <a:spcAft>
                <a:spcPts val="500"/>
              </a:spcAft>
              <a:buSzPct val="100000"/>
              <a:buChar char="•"/>
            </a:pPr>
            <a:r>
              <a:rPr lang="en-US" sz="1400" dirty="0">
                <a:solidFill>
                  <a:srgbClr val="1A1A1A"/>
                </a:solidFill>
                <a:latin typeface="Calibri" pitchFamily="34" charset="0"/>
                <a:ea typeface="Calibri" pitchFamily="34" charset="-122"/>
                <a:cs typeface="Calibri" pitchFamily="34" charset="-120"/>
              </a:rPr>
              <a:t>Advancement is not based on seniority, who you know, or how long you've been here. It is based entirely on your results.</a:t>
            </a:r>
            <a:endParaRPr lang="en-US" sz="1400" dirty="0"/>
          </a:p>
          <a:p>
            <a:pPr marL="342900" indent="-342900">
              <a:spcAft>
                <a:spcPts val="500"/>
              </a:spcAft>
              <a:buSzPct val="100000"/>
              <a:buChar char="•"/>
            </a:pPr>
            <a:r>
              <a:rPr lang="en-US" sz="1400" dirty="0">
                <a:solidFill>
                  <a:srgbClr val="1A1A1A"/>
                </a:solidFill>
                <a:latin typeface="Calibri" pitchFamily="34" charset="0"/>
                <a:ea typeface="Calibri" pitchFamily="34" charset="-122"/>
                <a:cs typeface="Calibri" pitchFamily="34" charset="-120"/>
              </a:rPr>
              <a:t>The career track is real: Career Agent → Supervising Agent → General Agent → Agency Director → Agency Owner. You set the pace.</a:t>
            </a:r>
            <a:endParaRPr lang="en-US" sz="1400" dirty="0"/>
          </a:p>
          <a:p>
            <a:pPr marL="342900" indent="-342900">
              <a:spcAft>
                <a:spcPts val="500"/>
              </a:spcAft>
              <a:buSzPct val="100000"/>
              <a:buChar char="•"/>
            </a:pPr>
            <a:r>
              <a:rPr lang="en-US" sz="1400" dirty="0">
                <a:solidFill>
                  <a:srgbClr val="1A1A1A"/>
                </a:solidFill>
                <a:latin typeface="Calibri" pitchFamily="34" charset="0"/>
                <a:ea typeface="Calibri" pitchFamily="34" charset="-122"/>
                <a:cs typeface="Calibri" pitchFamily="34" charset="-120"/>
              </a:rPr>
              <a:t>Your success starts NOW — the agents who get off to the fastest start are the ones who hit the ground studying.</a:t>
            </a:r>
            <a:endParaRPr lang="en-US" sz="1400" dirty="0"/>
          </a:p>
          <a:p>
            <a:pPr marL="342900" indent="-342900">
              <a:spcAft>
                <a:spcPts val="500"/>
              </a:spcAft>
              <a:buSzPct val="100000"/>
              <a:buChar char="•"/>
            </a:pPr>
            <a:r>
              <a:rPr lang="en-US" sz="1400" dirty="0">
                <a:solidFill>
                  <a:srgbClr val="1A1A1A"/>
                </a:solidFill>
                <a:latin typeface="Calibri" pitchFamily="34" charset="0"/>
                <a:ea typeface="Calibri" pitchFamily="34" charset="-122"/>
                <a:cs typeface="Calibri" pitchFamily="34" charset="-120"/>
              </a:rPr>
              <a:t>I am walking with you hand-in-hand through every step of this process. I am your primary point of contact — reach out to me first.</a:t>
            </a:r>
            <a:endParaRPr lang="en-US" sz="1400" dirty="0"/>
          </a:p>
        </p:txBody>
      </p:sp>
      <p:pic>
        <p:nvPicPr>
          <p:cNvPr id="11" name="Image 0" descr="preencoded.png">
            <a:extLst>
              <a:ext uri="{FF2B5EF4-FFF2-40B4-BE49-F238E27FC236}">
                <a16:creationId xmlns:a16="http://schemas.microsoft.com/office/drawing/2014/main" id="{27D30D06-29D9-1570-1345-6689D664945A}"/>
              </a:ext>
            </a:extLst>
          </p:cNvPr>
          <p:cNvPicPr>
            <a:picLocks noChangeAspect="1"/>
          </p:cNvPicPr>
          <p:nvPr/>
        </p:nvPicPr>
        <p:blipFill>
          <a:blip r:embed="rId3"/>
          <a:stretch>
            <a:fillRect/>
          </a:stretch>
        </p:blipFill>
        <p:spPr>
          <a:xfrm>
            <a:off x="137160" y="4796028"/>
            <a:ext cx="1274820" cy="25858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9144000" cy="658368"/>
          </a:xfrm>
          <a:prstGeom prst="rect">
            <a:avLst/>
          </a:prstGeom>
          <a:solidFill>
            <a:srgbClr val="00558C"/>
          </a:solidFill>
          <a:ln w="12700">
            <a:solidFill>
              <a:srgbClr val="00558C"/>
            </a:solidFill>
            <a:prstDash val="solid"/>
          </a:ln>
        </p:spPr>
        <p:txBody>
          <a:bodyPr/>
          <a:lstStyle/>
          <a:p>
            <a:endParaRPr lang="en-US"/>
          </a:p>
        </p:txBody>
      </p:sp>
      <p:sp>
        <p:nvSpPr>
          <p:cNvPr id="3" name="Shape 1"/>
          <p:cNvSpPr/>
          <p:nvPr/>
        </p:nvSpPr>
        <p:spPr>
          <a:xfrm>
            <a:off x="0" y="658368"/>
            <a:ext cx="9144000" cy="50292"/>
          </a:xfrm>
          <a:prstGeom prst="rect">
            <a:avLst/>
          </a:prstGeom>
          <a:solidFill>
            <a:srgbClr val="FED041"/>
          </a:solidFill>
          <a:ln w="12700">
            <a:solidFill>
              <a:srgbClr val="FED041"/>
            </a:solidFill>
            <a:prstDash val="solid"/>
          </a:ln>
        </p:spPr>
        <p:txBody>
          <a:bodyPr/>
          <a:lstStyle/>
          <a:p>
            <a:endParaRPr lang="en-US"/>
          </a:p>
        </p:txBody>
      </p:sp>
      <p:sp>
        <p:nvSpPr>
          <p:cNvPr id="4" name="Text 2"/>
          <p:cNvSpPr/>
          <p:nvPr/>
        </p:nvSpPr>
        <p:spPr>
          <a:xfrm>
            <a:off x="274320" y="73152"/>
            <a:ext cx="8595360" cy="512064"/>
          </a:xfrm>
          <a:prstGeom prst="rect">
            <a:avLst/>
          </a:prstGeom>
          <a:noFill/>
          <a:ln/>
        </p:spPr>
        <p:txBody>
          <a:bodyPr wrap="square"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Step 1: Get Licensed — TSI National</a:t>
            </a:r>
            <a:endParaRPr lang="en-US" sz="2000" dirty="0"/>
          </a:p>
        </p:txBody>
      </p:sp>
      <p:sp>
        <p:nvSpPr>
          <p:cNvPr id="5" name="Shape 3"/>
          <p:cNvSpPr/>
          <p:nvPr/>
        </p:nvSpPr>
        <p:spPr>
          <a:xfrm>
            <a:off x="0" y="4718304"/>
            <a:ext cx="9144000" cy="425196"/>
          </a:xfrm>
          <a:prstGeom prst="rect">
            <a:avLst/>
          </a:prstGeom>
          <a:solidFill>
            <a:srgbClr val="FED041"/>
          </a:solidFill>
          <a:ln w="12700">
            <a:solidFill>
              <a:srgbClr val="FED041"/>
            </a:solidFill>
            <a:prstDash val="solid"/>
          </a:ln>
        </p:spPr>
        <p:txBody>
          <a:bodyPr/>
          <a:lstStyle/>
          <a:p>
            <a:endParaRPr lang="en-US"/>
          </a:p>
        </p:txBody>
      </p:sp>
      <p:sp>
        <p:nvSpPr>
          <p:cNvPr id="8" name="Text 5"/>
          <p:cNvSpPr/>
          <p:nvPr/>
        </p:nvSpPr>
        <p:spPr>
          <a:xfrm>
            <a:off x="6583680" y="4745736"/>
            <a:ext cx="2423160" cy="338328"/>
          </a:xfrm>
          <a:prstGeom prst="rect">
            <a:avLst/>
          </a:prstGeom>
          <a:noFill/>
          <a:ln/>
        </p:spPr>
        <p:txBody>
          <a:bodyPr wrap="square" rtlCol="0" anchor="ctr"/>
          <a:lstStyle/>
          <a:p>
            <a:pPr marL="0" indent="0" algn="r">
              <a:buNone/>
            </a:pPr>
            <a:r>
              <a:rPr lang="en-US" sz="1300" b="1" i="1" dirty="0">
                <a:solidFill>
                  <a:srgbClr val="00558C"/>
                </a:solidFill>
                <a:latin typeface="Calibri" pitchFamily="34" charset="0"/>
                <a:ea typeface="Calibri" pitchFamily="34" charset="-122"/>
                <a:cs typeface="Calibri" pitchFamily="34" charset="-120"/>
              </a:rPr>
              <a:t>MINDSET</a:t>
            </a:r>
            <a:endParaRPr lang="en-US" sz="1300" dirty="0"/>
          </a:p>
        </p:txBody>
      </p:sp>
      <p:pic>
        <p:nvPicPr>
          <p:cNvPr id="9" name="Image 1" descr="preencoded.png"/>
          <p:cNvPicPr>
            <a:picLocks noChangeAspect="1"/>
          </p:cNvPicPr>
          <p:nvPr/>
        </p:nvPicPr>
        <p:blipFill>
          <a:blip r:embed="rId3"/>
          <a:srcRect/>
          <a:stretch/>
        </p:blipFill>
        <p:spPr>
          <a:xfrm>
            <a:off x="3239374" y="758952"/>
            <a:ext cx="2665251" cy="3959352"/>
          </a:xfrm>
          <a:prstGeom prst="rect">
            <a:avLst/>
          </a:prstGeom>
        </p:spPr>
      </p:pic>
      <p:pic>
        <p:nvPicPr>
          <p:cNvPr id="10" name="Image 0" descr="preencoded.png">
            <a:extLst>
              <a:ext uri="{FF2B5EF4-FFF2-40B4-BE49-F238E27FC236}">
                <a16:creationId xmlns:a16="http://schemas.microsoft.com/office/drawing/2014/main" id="{A68E6CA0-5BD1-24EC-C29B-33E57184493B}"/>
              </a:ext>
            </a:extLst>
          </p:cNvPr>
          <p:cNvPicPr>
            <a:picLocks noChangeAspect="1"/>
          </p:cNvPicPr>
          <p:nvPr/>
        </p:nvPicPr>
        <p:blipFill>
          <a:blip r:embed="rId4"/>
          <a:stretch>
            <a:fillRect/>
          </a:stretch>
        </p:blipFill>
        <p:spPr>
          <a:xfrm>
            <a:off x="137160" y="4796028"/>
            <a:ext cx="1274820" cy="25858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9144000" cy="658368"/>
          </a:xfrm>
          <a:prstGeom prst="rect">
            <a:avLst/>
          </a:prstGeom>
          <a:solidFill>
            <a:srgbClr val="00558C"/>
          </a:solidFill>
          <a:ln w="12700">
            <a:solidFill>
              <a:srgbClr val="00558C"/>
            </a:solidFill>
            <a:prstDash val="solid"/>
          </a:ln>
        </p:spPr>
        <p:txBody>
          <a:bodyPr/>
          <a:lstStyle/>
          <a:p>
            <a:endParaRPr lang="en-US"/>
          </a:p>
        </p:txBody>
      </p:sp>
      <p:sp>
        <p:nvSpPr>
          <p:cNvPr id="3" name="Shape 1"/>
          <p:cNvSpPr/>
          <p:nvPr/>
        </p:nvSpPr>
        <p:spPr>
          <a:xfrm>
            <a:off x="0" y="658368"/>
            <a:ext cx="9144000" cy="50292"/>
          </a:xfrm>
          <a:prstGeom prst="rect">
            <a:avLst/>
          </a:prstGeom>
          <a:solidFill>
            <a:srgbClr val="FED041"/>
          </a:solidFill>
          <a:ln w="12700">
            <a:solidFill>
              <a:srgbClr val="FED041"/>
            </a:solidFill>
            <a:prstDash val="solid"/>
          </a:ln>
        </p:spPr>
        <p:txBody>
          <a:bodyPr/>
          <a:lstStyle/>
          <a:p>
            <a:endParaRPr lang="en-US"/>
          </a:p>
        </p:txBody>
      </p:sp>
      <p:sp>
        <p:nvSpPr>
          <p:cNvPr id="4" name="Text 2"/>
          <p:cNvSpPr/>
          <p:nvPr/>
        </p:nvSpPr>
        <p:spPr>
          <a:xfrm>
            <a:off x="274320" y="73152"/>
            <a:ext cx="8595360" cy="512064"/>
          </a:xfrm>
          <a:prstGeom prst="rect">
            <a:avLst/>
          </a:prstGeom>
          <a:noFill/>
          <a:ln/>
        </p:spPr>
        <p:txBody>
          <a:bodyPr wrap="square"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Step 1: TSI National — How It Works</a:t>
            </a:r>
            <a:endParaRPr lang="en-US" sz="2000" dirty="0"/>
          </a:p>
        </p:txBody>
      </p:sp>
      <p:sp>
        <p:nvSpPr>
          <p:cNvPr id="5" name="Shape 3"/>
          <p:cNvSpPr/>
          <p:nvPr/>
        </p:nvSpPr>
        <p:spPr>
          <a:xfrm>
            <a:off x="0" y="4718304"/>
            <a:ext cx="9144000" cy="425196"/>
          </a:xfrm>
          <a:prstGeom prst="rect">
            <a:avLst/>
          </a:prstGeom>
          <a:solidFill>
            <a:srgbClr val="FED041"/>
          </a:solidFill>
          <a:ln w="12700">
            <a:solidFill>
              <a:srgbClr val="FED041"/>
            </a:solidFill>
            <a:prstDash val="solid"/>
          </a:ln>
        </p:spPr>
        <p:txBody>
          <a:bodyPr/>
          <a:lstStyle/>
          <a:p>
            <a:endParaRPr lang="en-US"/>
          </a:p>
        </p:txBody>
      </p:sp>
      <p:sp>
        <p:nvSpPr>
          <p:cNvPr id="8" name="Text 5"/>
          <p:cNvSpPr/>
          <p:nvPr/>
        </p:nvSpPr>
        <p:spPr>
          <a:xfrm>
            <a:off x="6583680" y="4745736"/>
            <a:ext cx="2423160" cy="338328"/>
          </a:xfrm>
          <a:prstGeom prst="rect">
            <a:avLst/>
          </a:prstGeom>
          <a:noFill/>
          <a:ln/>
        </p:spPr>
        <p:txBody>
          <a:bodyPr wrap="square" rtlCol="0" anchor="ctr"/>
          <a:lstStyle/>
          <a:p>
            <a:pPr marL="0" indent="0" algn="r">
              <a:buNone/>
            </a:pPr>
            <a:r>
              <a:rPr lang="en-US" sz="1300" b="1" i="1" dirty="0">
                <a:solidFill>
                  <a:srgbClr val="00558C"/>
                </a:solidFill>
                <a:latin typeface="Calibri" pitchFamily="34" charset="0"/>
                <a:ea typeface="Calibri" pitchFamily="34" charset="-122"/>
                <a:cs typeface="Calibri" pitchFamily="34" charset="-120"/>
              </a:rPr>
              <a:t>MINDSET</a:t>
            </a:r>
            <a:endParaRPr lang="en-US" sz="1300" dirty="0"/>
          </a:p>
        </p:txBody>
      </p:sp>
      <p:sp>
        <p:nvSpPr>
          <p:cNvPr id="9" name="Text 6"/>
          <p:cNvSpPr/>
          <p:nvPr/>
        </p:nvSpPr>
        <p:spPr>
          <a:xfrm>
            <a:off x="365760" y="804672"/>
            <a:ext cx="8412480" cy="347472"/>
          </a:xfrm>
          <a:prstGeom prst="rect">
            <a:avLst/>
          </a:prstGeom>
          <a:noFill/>
          <a:ln/>
        </p:spPr>
        <p:txBody>
          <a:bodyPr wrap="square" rtlCol="0" anchor="ctr"/>
          <a:lstStyle/>
          <a:p>
            <a:pPr marL="0" indent="0">
              <a:buNone/>
            </a:pPr>
            <a:r>
              <a:rPr lang="en-US" sz="1400" b="1" dirty="0">
                <a:solidFill>
                  <a:srgbClr val="00558C"/>
                </a:solidFill>
                <a:latin typeface="Calibri" pitchFamily="34" charset="0"/>
                <a:ea typeface="Calibri" pitchFamily="34" charset="-122"/>
                <a:cs typeface="Calibri" pitchFamily="34" charset="-120"/>
              </a:rPr>
              <a:t>Once you are hired, your first step is TSI National — before anything else.</a:t>
            </a:r>
            <a:endParaRPr lang="en-US" sz="1400" dirty="0"/>
          </a:p>
        </p:txBody>
      </p:sp>
      <p:sp>
        <p:nvSpPr>
          <p:cNvPr id="10" name="Shape 7"/>
          <p:cNvSpPr/>
          <p:nvPr/>
        </p:nvSpPr>
        <p:spPr>
          <a:xfrm>
            <a:off x="274320" y="1207008"/>
            <a:ext cx="2788920" cy="411480"/>
          </a:xfrm>
          <a:prstGeom prst="rect">
            <a:avLst/>
          </a:prstGeom>
          <a:solidFill>
            <a:srgbClr val="00558C"/>
          </a:solidFill>
          <a:ln w="12700">
            <a:solidFill>
              <a:srgbClr val="00558C"/>
            </a:solidFill>
            <a:prstDash val="solid"/>
          </a:ln>
        </p:spPr>
        <p:txBody>
          <a:bodyPr/>
          <a:lstStyle/>
          <a:p>
            <a:endParaRPr lang="en-US"/>
          </a:p>
        </p:txBody>
      </p:sp>
      <p:sp>
        <p:nvSpPr>
          <p:cNvPr id="11" name="Shape 8"/>
          <p:cNvSpPr/>
          <p:nvPr/>
        </p:nvSpPr>
        <p:spPr>
          <a:xfrm>
            <a:off x="347472" y="1261872"/>
            <a:ext cx="292608" cy="292608"/>
          </a:xfrm>
          <a:prstGeom prst="ellipse">
            <a:avLst/>
          </a:prstGeom>
          <a:solidFill>
            <a:srgbClr val="FED041"/>
          </a:solidFill>
          <a:ln w="12700">
            <a:solidFill>
              <a:srgbClr val="FED041"/>
            </a:solidFill>
            <a:prstDash val="solid"/>
          </a:ln>
        </p:spPr>
        <p:txBody>
          <a:bodyPr/>
          <a:lstStyle/>
          <a:p>
            <a:endParaRPr lang="en-US"/>
          </a:p>
        </p:txBody>
      </p:sp>
      <p:sp>
        <p:nvSpPr>
          <p:cNvPr id="12" name="Text 9"/>
          <p:cNvSpPr/>
          <p:nvPr/>
        </p:nvSpPr>
        <p:spPr>
          <a:xfrm>
            <a:off x="347472" y="1261872"/>
            <a:ext cx="292608" cy="292608"/>
          </a:xfrm>
          <a:prstGeom prst="rect">
            <a:avLst/>
          </a:prstGeom>
          <a:noFill/>
          <a:ln/>
        </p:spPr>
        <p:txBody>
          <a:bodyPr wrap="square" lIns="0" tIns="0" rIns="0" bIns="0" rtlCol="0" anchor="ctr"/>
          <a:lstStyle/>
          <a:p>
            <a:pPr marL="0" indent="0" algn="ctr">
              <a:buNone/>
            </a:pPr>
            <a:r>
              <a:rPr lang="en-US" sz="1200" b="1" dirty="0">
                <a:solidFill>
                  <a:srgbClr val="1A1A1A"/>
                </a:solidFill>
                <a:latin typeface="Calibri" pitchFamily="34" charset="0"/>
                <a:ea typeface="Calibri" pitchFamily="34" charset="-122"/>
                <a:cs typeface="Calibri" pitchFamily="34" charset="-120"/>
              </a:rPr>
              <a:t>1</a:t>
            </a:r>
            <a:endParaRPr lang="en-US" sz="1200" dirty="0"/>
          </a:p>
        </p:txBody>
      </p:sp>
      <p:sp>
        <p:nvSpPr>
          <p:cNvPr id="13" name="Text 10"/>
          <p:cNvSpPr/>
          <p:nvPr/>
        </p:nvSpPr>
        <p:spPr>
          <a:xfrm>
            <a:off x="694944" y="1234440"/>
            <a:ext cx="2286000" cy="384048"/>
          </a:xfrm>
          <a:prstGeom prst="rect">
            <a:avLst/>
          </a:prstGeom>
          <a:noFill/>
          <a:ln/>
        </p:spPr>
        <p:txBody>
          <a:bodyPr wrap="square" rtlCol="0" anchor="ctr"/>
          <a:lstStyle/>
          <a:p>
            <a:pPr marL="0" indent="0">
              <a:buNone/>
            </a:pPr>
            <a:r>
              <a:rPr lang="en-US" sz="1250" b="1" dirty="0">
                <a:solidFill>
                  <a:srgbClr val="FFFFFF"/>
                </a:solidFill>
                <a:latin typeface="Calibri" pitchFamily="34" charset="0"/>
                <a:ea typeface="Calibri" pitchFamily="34" charset="-122"/>
                <a:cs typeface="Calibri" pitchFamily="34" charset="-120"/>
              </a:rPr>
              <a:t>Enroll at TSINational.com</a:t>
            </a:r>
            <a:endParaRPr lang="en-US" sz="1250" dirty="0"/>
          </a:p>
        </p:txBody>
      </p:sp>
      <p:sp>
        <p:nvSpPr>
          <p:cNvPr id="14" name="Shape 11"/>
          <p:cNvSpPr/>
          <p:nvPr/>
        </p:nvSpPr>
        <p:spPr>
          <a:xfrm>
            <a:off x="274320" y="1618488"/>
            <a:ext cx="2788920" cy="2834640"/>
          </a:xfrm>
          <a:prstGeom prst="rect">
            <a:avLst/>
          </a:prstGeom>
          <a:solidFill>
            <a:srgbClr val="F5F8FA"/>
          </a:solidFill>
          <a:ln w="12700">
            <a:solidFill>
              <a:srgbClr val="BBCCDD"/>
            </a:solidFill>
            <a:prstDash val="solid"/>
          </a:ln>
        </p:spPr>
        <p:txBody>
          <a:bodyPr/>
          <a:lstStyle/>
          <a:p>
            <a:endParaRPr lang="en-US"/>
          </a:p>
        </p:txBody>
      </p:sp>
      <p:sp>
        <p:nvSpPr>
          <p:cNvPr id="15" name="Text 12"/>
          <p:cNvSpPr/>
          <p:nvPr/>
        </p:nvSpPr>
        <p:spPr>
          <a:xfrm>
            <a:off x="365760" y="1719072"/>
            <a:ext cx="2606040" cy="2651760"/>
          </a:xfrm>
          <a:prstGeom prst="rect">
            <a:avLst/>
          </a:prstGeom>
          <a:noFill/>
          <a:ln/>
        </p:spPr>
        <p:txBody>
          <a:bodyPr wrap="square" rtlCol="0" anchor="t"/>
          <a:lstStyle/>
          <a:p>
            <a:pPr marL="342900" indent="-342900">
              <a:spcAft>
                <a:spcPts val="600"/>
              </a:spcAft>
              <a:buSzPct val="100000"/>
              <a:buChar char="•"/>
            </a:pPr>
            <a:r>
              <a:rPr lang="en-US" sz="1250" dirty="0">
                <a:solidFill>
                  <a:srgbClr val="1A1A1A"/>
                </a:solidFill>
                <a:latin typeface="Calibri" pitchFamily="34" charset="0"/>
                <a:ea typeface="Calibri" pitchFamily="34" charset="-122"/>
                <a:cs typeface="Calibri" pitchFamily="34" charset="-120"/>
              </a:rPr>
              <a:t>Pick your state + course</a:t>
            </a:r>
            <a:endParaRPr lang="en-US" sz="1250" dirty="0"/>
          </a:p>
          <a:p>
            <a:pPr marL="342900" indent="-342900">
              <a:spcAft>
                <a:spcPts val="600"/>
              </a:spcAft>
              <a:buSzPct val="100000"/>
              <a:buChar char="•"/>
            </a:pPr>
            <a:r>
              <a:rPr lang="en-US" sz="1250" dirty="0">
                <a:solidFill>
                  <a:srgbClr val="1A1A1A"/>
                </a:solidFill>
                <a:latin typeface="Calibri" pitchFamily="34" charset="0"/>
                <a:ea typeface="Calibri" pitchFamily="34" charset="-122"/>
                <a:cs typeface="Calibri" pitchFamily="34" charset="-120"/>
              </a:rPr>
              <a:t>Select your class dates (Thu &amp; Fri)</a:t>
            </a:r>
            <a:endParaRPr lang="en-US" sz="1250" dirty="0"/>
          </a:p>
          <a:p>
            <a:pPr marL="342900" indent="-342900">
              <a:spcAft>
                <a:spcPts val="600"/>
              </a:spcAft>
              <a:buSzPct val="100000"/>
              <a:buChar char="•"/>
            </a:pPr>
            <a:r>
              <a:rPr lang="en-US" sz="1250" dirty="0">
                <a:solidFill>
                  <a:srgbClr val="1A1A1A"/>
                </a:solidFill>
                <a:latin typeface="Calibri" pitchFamily="34" charset="0"/>
                <a:ea typeface="Calibri" pitchFamily="34" charset="-122"/>
                <a:cs typeface="Calibri" pitchFamily="34" charset="-120"/>
              </a:rPr>
              <a:t>At checkout, enter code: My Code</a:t>
            </a:r>
          </a:p>
          <a:p>
            <a:pPr marL="342900" indent="-342900">
              <a:spcAft>
                <a:spcPts val="600"/>
              </a:spcAft>
              <a:buSzPct val="100000"/>
              <a:buChar char="•"/>
            </a:pPr>
            <a:r>
              <a:rPr lang="en-US" sz="1250" dirty="0">
                <a:solidFill>
                  <a:srgbClr val="1A1A1A"/>
                </a:solidFill>
                <a:latin typeface="Calibri" pitchFamily="34" charset="0"/>
                <a:ea typeface="Calibri" pitchFamily="34" charset="-122"/>
                <a:cs typeface="Calibri" pitchFamily="34" charset="-120"/>
              </a:rPr>
              <a:t>Your cost: $45</a:t>
            </a:r>
            <a:endParaRPr lang="en-US" sz="1250" dirty="0"/>
          </a:p>
        </p:txBody>
      </p:sp>
      <p:sp>
        <p:nvSpPr>
          <p:cNvPr id="16" name="Shape 13"/>
          <p:cNvSpPr/>
          <p:nvPr/>
        </p:nvSpPr>
        <p:spPr>
          <a:xfrm>
            <a:off x="3218688" y="1207008"/>
            <a:ext cx="2788920" cy="411480"/>
          </a:xfrm>
          <a:prstGeom prst="rect">
            <a:avLst/>
          </a:prstGeom>
          <a:solidFill>
            <a:srgbClr val="1A5276"/>
          </a:solidFill>
          <a:ln w="12700">
            <a:solidFill>
              <a:srgbClr val="1A5276"/>
            </a:solidFill>
            <a:prstDash val="solid"/>
          </a:ln>
        </p:spPr>
        <p:txBody>
          <a:bodyPr/>
          <a:lstStyle/>
          <a:p>
            <a:endParaRPr lang="en-US"/>
          </a:p>
        </p:txBody>
      </p:sp>
      <p:sp>
        <p:nvSpPr>
          <p:cNvPr id="17" name="Shape 14"/>
          <p:cNvSpPr/>
          <p:nvPr/>
        </p:nvSpPr>
        <p:spPr>
          <a:xfrm>
            <a:off x="3291840" y="1261872"/>
            <a:ext cx="292608" cy="292608"/>
          </a:xfrm>
          <a:prstGeom prst="ellipse">
            <a:avLst/>
          </a:prstGeom>
          <a:solidFill>
            <a:srgbClr val="FED041"/>
          </a:solidFill>
          <a:ln w="12700">
            <a:solidFill>
              <a:srgbClr val="FED041"/>
            </a:solidFill>
            <a:prstDash val="solid"/>
          </a:ln>
        </p:spPr>
        <p:txBody>
          <a:bodyPr/>
          <a:lstStyle/>
          <a:p>
            <a:endParaRPr lang="en-US"/>
          </a:p>
        </p:txBody>
      </p:sp>
      <p:sp>
        <p:nvSpPr>
          <p:cNvPr id="18" name="Text 15"/>
          <p:cNvSpPr/>
          <p:nvPr/>
        </p:nvSpPr>
        <p:spPr>
          <a:xfrm>
            <a:off x="3291840" y="1261872"/>
            <a:ext cx="292608" cy="292608"/>
          </a:xfrm>
          <a:prstGeom prst="rect">
            <a:avLst/>
          </a:prstGeom>
          <a:noFill/>
          <a:ln/>
        </p:spPr>
        <p:txBody>
          <a:bodyPr wrap="square" lIns="0" tIns="0" rIns="0" bIns="0" rtlCol="0" anchor="ctr"/>
          <a:lstStyle/>
          <a:p>
            <a:pPr marL="0" indent="0" algn="ctr">
              <a:buNone/>
            </a:pPr>
            <a:r>
              <a:rPr lang="en-US" sz="1200" b="1" dirty="0">
                <a:solidFill>
                  <a:srgbClr val="1A1A1A"/>
                </a:solidFill>
                <a:latin typeface="Calibri" pitchFamily="34" charset="0"/>
                <a:ea typeface="Calibri" pitchFamily="34" charset="-122"/>
                <a:cs typeface="Calibri" pitchFamily="34" charset="-120"/>
              </a:rPr>
              <a:t>2</a:t>
            </a:r>
            <a:endParaRPr lang="en-US" sz="1200" dirty="0"/>
          </a:p>
        </p:txBody>
      </p:sp>
      <p:sp>
        <p:nvSpPr>
          <p:cNvPr id="19" name="Text 16"/>
          <p:cNvSpPr/>
          <p:nvPr/>
        </p:nvSpPr>
        <p:spPr>
          <a:xfrm>
            <a:off x="3639312" y="1234440"/>
            <a:ext cx="2286000" cy="384048"/>
          </a:xfrm>
          <a:prstGeom prst="rect">
            <a:avLst/>
          </a:prstGeom>
          <a:noFill/>
          <a:ln/>
        </p:spPr>
        <p:txBody>
          <a:bodyPr wrap="square" rtlCol="0" anchor="ctr"/>
          <a:lstStyle/>
          <a:p>
            <a:pPr marL="0" indent="0">
              <a:buNone/>
            </a:pPr>
            <a:r>
              <a:rPr lang="en-US" sz="1250" b="1" dirty="0">
                <a:solidFill>
                  <a:srgbClr val="FFFFFF"/>
                </a:solidFill>
                <a:latin typeface="Calibri" pitchFamily="34" charset="0"/>
                <a:ea typeface="Calibri" pitchFamily="34" charset="-122"/>
                <a:cs typeface="Calibri" pitchFamily="34" charset="-120"/>
              </a:rPr>
              <a:t>Complete the Coursework</a:t>
            </a:r>
            <a:endParaRPr lang="en-US" sz="1250" dirty="0"/>
          </a:p>
        </p:txBody>
      </p:sp>
      <p:sp>
        <p:nvSpPr>
          <p:cNvPr id="20" name="Shape 17"/>
          <p:cNvSpPr/>
          <p:nvPr/>
        </p:nvSpPr>
        <p:spPr>
          <a:xfrm>
            <a:off x="3218688" y="1618488"/>
            <a:ext cx="2788920" cy="2834640"/>
          </a:xfrm>
          <a:prstGeom prst="rect">
            <a:avLst/>
          </a:prstGeom>
          <a:solidFill>
            <a:srgbClr val="F5F8FA"/>
          </a:solidFill>
          <a:ln w="12700">
            <a:solidFill>
              <a:srgbClr val="BBCCDD"/>
            </a:solidFill>
            <a:prstDash val="solid"/>
          </a:ln>
        </p:spPr>
        <p:txBody>
          <a:bodyPr/>
          <a:lstStyle/>
          <a:p>
            <a:endParaRPr lang="en-US"/>
          </a:p>
        </p:txBody>
      </p:sp>
      <p:sp>
        <p:nvSpPr>
          <p:cNvPr id="21" name="Text 18"/>
          <p:cNvSpPr/>
          <p:nvPr/>
        </p:nvSpPr>
        <p:spPr>
          <a:xfrm>
            <a:off x="3310128" y="1719072"/>
            <a:ext cx="2606040" cy="2651760"/>
          </a:xfrm>
          <a:prstGeom prst="rect">
            <a:avLst/>
          </a:prstGeom>
          <a:noFill/>
          <a:ln/>
        </p:spPr>
        <p:txBody>
          <a:bodyPr wrap="square" rtlCol="0" anchor="t"/>
          <a:lstStyle/>
          <a:p>
            <a:pPr marL="342900" indent="-342900">
              <a:spcAft>
                <a:spcPts val="600"/>
              </a:spcAft>
              <a:buSzPct val="100000"/>
              <a:buChar char="•"/>
            </a:pPr>
            <a:r>
              <a:rPr lang="en-US" sz="1250" dirty="0">
                <a:solidFill>
                  <a:srgbClr val="1A1A1A"/>
                </a:solidFill>
                <a:latin typeface="Calibri" pitchFamily="34" charset="0"/>
                <a:ea typeface="Calibri" pitchFamily="34" charset="-122"/>
                <a:cs typeface="Calibri" pitchFamily="34" charset="-120"/>
              </a:rPr>
              <a:t>Two days of live Zoom classes (Tues &amp; Wed or Thu &amp; Fri, 9am–5:30pm)</a:t>
            </a:r>
            <a:endParaRPr lang="en-US" sz="1250" dirty="0"/>
          </a:p>
          <a:p>
            <a:pPr marL="342900" indent="-342900">
              <a:spcAft>
                <a:spcPts val="600"/>
              </a:spcAft>
              <a:buSzPct val="100000"/>
              <a:buChar char="•"/>
            </a:pPr>
            <a:r>
              <a:rPr lang="en-US" sz="1250" dirty="0">
                <a:solidFill>
                  <a:srgbClr val="1A1A1A"/>
                </a:solidFill>
                <a:latin typeface="Calibri" pitchFamily="34" charset="0"/>
                <a:ea typeface="Calibri" pitchFamily="34" charset="-122"/>
                <a:cs typeface="Calibri" pitchFamily="34" charset="-120"/>
              </a:rPr>
              <a:t>On-demand study videos at your own pace</a:t>
            </a:r>
            <a:endParaRPr lang="en-US" sz="1250" dirty="0"/>
          </a:p>
          <a:p>
            <a:pPr marL="342900" indent="-342900">
              <a:spcAft>
                <a:spcPts val="600"/>
              </a:spcAft>
              <a:buSzPct val="100000"/>
              <a:buChar char="•"/>
            </a:pPr>
            <a:r>
              <a:rPr lang="en-US" sz="1250" dirty="0">
                <a:solidFill>
                  <a:srgbClr val="1A1A1A"/>
                </a:solidFill>
                <a:latin typeface="Calibri" pitchFamily="34" charset="0"/>
                <a:ea typeface="Calibri" pitchFamily="34" charset="-122"/>
                <a:cs typeface="Calibri" pitchFamily="34" charset="-120"/>
              </a:rPr>
              <a:t>Practice tests + review sessions</a:t>
            </a:r>
            <a:endParaRPr lang="en-US" sz="1250" dirty="0"/>
          </a:p>
          <a:p>
            <a:pPr marL="342900" indent="-342900">
              <a:spcAft>
                <a:spcPts val="600"/>
              </a:spcAft>
              <a:buSzPct val="100000"/>
              <a:buChar char="•"/>
            </a:pPr>
            <a:r>
              <a:rPr lang="en-US" sz="1250" dirty="0">
                <a:solidFill>
                  <a:srgbClr val="1A1A1A"/>
                </a:solidFill>
                <a:latin typeface="Calibri" pitchFamily="34" charset="0"/>
                <a:ea typeface="Calibri" pitchFamily="34" charset="-122"/>
                <a:cs typeface="Calibri" pitchFamily="34" charset="-120"/>
              </a:rPr>
              <a:t>Guaranteed pass system — one attempt 85%</a:t>
            </a:r>
            <a:endParaRPr lang="en-US" sz="1250" dirty="0"/>
          </a:p>
        </p:txBody>
      </p:sp>
      <p:sp>
        <p:nvSpPr>
          <p:cNvPr id="22" name="Shape 19"/>
          <p:cNvSpPr/>
          <p:nvPr/>
        </p:nvSpPr>
        <p:spPr>
          <a:xfrm>
            <a:off x="6163056" y="1207008"/>
            <a:ext cx="2788920" cy="411480"/>
          </a:xfrm>
          <a:prstGeom prst="rect">
            <a:avLst/>
          </a:prstGeom>
          <a:solidFill>
            <a:srgbClr val="154360"/>
          </a:solidFill>
          <a:ln w="12700">
            <a:solidFill>
              <a:srgbClr val="154360"/>
            </a:solidFill>
            <a:prstDash val="solid"/>
          </a:ln>
        </p:spPr>
        <p:txBody>
          <a:bodyPr/>
          <a:lstStyle/>
          <a:p>
            <a:endParaRPr lang="en-US"/>
          </a:p>
        </p:txBody>
      </p:sp>
      <p:sp>
        <p:nvSpPr>
          <p:cNvPr id="23" name="Shape 20"/>
          <p:cNvSpPr/>
          <p:nvPr/>
        </p:nvSpPr>
        <p:spPr>
          <a:xfrm>
            <a:off x="6236208" y="1261872"/>
            <a:ext cx="292608" cy="292608"/>
          </a:xfrm>
          <a:prstGeom prst="ellipse">
            <a:avLst/>
          </a:prstGeom>
          <a:solidFill>
            <a:srgbClr val="FED041"/>
          </a:solidFill>
          <a:ln w="12700">
            <a:solidFill>
              <a:srgbClr val="FED041"/>
            </a:solidFill>
            <a:prstDash val="solid"/>
          </a:ln>
        </p:spPr>
        <p:txBody>
          <a:bodyPr/>
          <a:lstStyle/>
          <a:p>
            <a:endParaRPr lang="en-US"/>
          </a:p>
        </p:txBody>
      </p:sp>
      <p:sp>
        <p:nvSpPr>
          <p:cNvPr id="24" name="Text 21"/>
          <p:cNvSpPr/>
          <p:nvPr/>
        </p:nvSpPr>
        <p:spPr>
          <a:xfrm>
            <a:off x="6236208" y="1261872"/>
            <a:ext cx="292608" cy="292608"/>
          </a:xfrm>
          <a:prstGeom prst="rect">
            <a:avLst/>
          </a:prstGeom>
          <a:noFill/>
          <a:ln/>
        </p:spPr>
        <p:txBody>
          <a:bodyPr wrap="square" lIns="0" tIns="0" rIns="0" bIns="0" rtlCol="0" anchor="ctr"/>
          <a:lstStyle/>
          <a:p>
            <a:pPr marL="0" indent="0" algn="ctr">
              <a:buNone/>
            </a:pPr>
            <a:r>
              <a:rPr lang="en-US" sz="1200" b="1" dirty="0">
                <a:solidFill>
                  <a:srgbClr val="1A1A1A"/>
                </a:solidFill>
                <a:latin typeface="Calibri" pitchFamily="34" charset="0"/>
                <a:ea typeface="Calibri" pitchFamily="34" charset="-122"/>
                <a:cs typeface="Calibri" pitchFamily="34" charset="-120"/>
              </a:rPr>
              <a:t>3</a:t>
            </a:r>
            <a:endParaRPr lang="en-US" sz="1200" dirty="0"/>
          </a:p>
        </p:txBody>
      </p:sp>
      <p:sp>
        <p:nvSpPr>
          <p:cNvPr id="25" name="Text 22"/>
          <p:cNvSpPr/>
          <p:nvPr/>
        </p:nvSpPr>
        <p:spPr>
          <a:xfrm>
            <a:off x="6583680" y="1234440"/>
            <a:ext cx="2286000" cy="384048"/>
          </a:xfrm>
          <a:prstGeom prst="rect">
            <a:avLst/>
          </a:prstGeom>
          <a:noFill/>
          <a:ln/>
        </p:spPr>
        <p:txBody>
          <a:bodyPr wrap="square" rtlCol="0" anchor="ctr"/>
          <a:lstStyle/>
          <a:p>
            <a:pPr marL="0" indent="0">
              <a:buNone/>
            </a:pPr>
            <a:r>
              <a:rPr lang="en-US" sz="1250" b="1" dirty="0">
                <a:solidFill>
                  <a:srgbClr val="FFFFFF"/>
                </a:solidFill>
                <a:latin typeface="Calibri" pitchFamily="34" charset="0"/>
                <a:ea typeface="Calibri" pitchFamily="34" charset="-122"/>
                <a:cs typeface="Calibri" pitchFamily="34" charset="-120"/>
              </a:rPr>
              <a:t>Pass Your State Exam</a:t>
            </a:r>
            <a:endParaRPr lang="en-US" sz="1250" dirty="0"/>
          </a:p>
        </p:txBody>
      </p:sp>
      <p:sp>
        <p:nvSpPr>
          <p:cNvPr id="26" name="Shape 23"/>
          <p:cNvSpPr/>
          <p:nvPr/>
        </p:nvSpPr>
        <p:spPr>
          <a:xfrm>
            <a:off x="6163056" y="1618488"/>
            <a:ext cx="2788920" cy="2834640"/>
          </a:xfrm>
          <a:prstGeom prst="rect">
            <a:avLst/>
          </a:prstGeom>
          <a:solidFill>
            <a:srgbClr val="F5F8FA"/>
          </a:solidFill>
          <a:ln w="12700">
            <a:solidFill>
              <a:srgbClr val="BBCCDD"/>
            </a:solidFill>
            <a:prstDash val="solid"/>
          </a:ln>
        </p:spPr>
        <p:txBody>
          <a:bodyPr/>
          <a:lstStyle/>
          <a:p>
            <a:endParaRPr lang="en-US"/>
          </a:p>
        </p:txBody>
      </p:sp>
      <p:sp>
        <p:nvSpPr>
          <p:cNvPr id="27" name="Text 24"/>
          <p:cNvSpPr/>
          <p:nvPr/>
        </p:nvSpPr>
        <p:spPr>
          <a:xfrm>
            <a:off x="6254496" y="1719072"/>
            <a:ext cx="2606040" cy="2651760"/>
          </a:xfrm>
          <a:prstGeom prst="rect">
            <a:avLst/>
          </a:prstGeom>
          <a:noFill/>
          <a:ln/>
        </p:spPr>
        <p:txBody>
          <a:bodyPr wrap="square" rtlCol="0" anchor="t"/>
          <a:lstStyle/>
          <a:p>
            <a:pPr marL="342900" indent="-342900">
              <a:spcAft>
                <a:spcPts val="600"/>
              </a:spcAft>
              <a:buSzPct val="100000"/>
              <a:buChar char="•"/>
            </a:pPr>
            <a:r>
              <a:rPr lang="en-US" sz="1250" dirty="0">
                <a:solidFill>
                  <a:srgbClr val="1A1A1A"/>
                </a:solidFill>
                <a:latin typeface="Calibri" pitchFamily="34" charset="0"/>
                <a:ea typeface="Calibri" pitchFamily="34" charset="-122"/>
                <a:cs typeface="Calibri" pitchFamily="34" charset="-120"/>
              </a:rPr>
              <a:t>Practice exams prepare you for test day</a:t>
            </a:r>
            <a:endParaRPr lang="en-US" sz="1250" dirty="0"/>
          </a:p>
          <a:p>
            <a:pPr marL="342900" indent="-342900">
              <a:spcAft>
                <a:spcPts val="600"/>
              </a:spcAft>
              <a:buSzPct val="100000"/>
              <a:buChar char="•"/>
            </a:pPr>
            <a:r>
              <a:rPr lang="en-US" sz="1250" dirty="0">
                <a:solidFill>
                  <a:srgbClr val="1A1A1A"/>
                </a:solidFill>
                <a:latin typeface="Calibri" pitchFamily="34" charset="0"/>
                <a:ea typeface="Calibri" pitchFamily="34" charset="-122"/>
                <a:cs typeface="Calibri" pitchFamily="34" charset="-120"/>
              </a:rPr>
              <a:t>Test days: Monday, Tuesday, or Wednesday</a:t>
            </a:r>
            <a:endParaRPr lang="en-US" sz="1250" dirty="0"/>
          </a:p>
          <a:p>
            <a:pPr marL="342900" indent="-342900">
              <a:spcAft>
                <a:spcPts val="600"/>
              </a:spcAft>
              <a:buSzPct val="100000"/>
              <a:buChar char="•"/>
            </a:pPr>
            <a:r>
              <a:rPr lang="en-US" sz="1250" dirty="0">
                <a:solidFill>
                  <a:srgbClr val="1A1A1A"/>
                </a:solidFill>
                <a:latin typeface="Calibri" pitchFamily="34" charset="0"/>
                <a:ea typeface="Calibri" pitchFamily="34" charset="-122"/>
                <a:cs typeface="Calibri" pitchFamily="34" charset="-120"/>
              </a:rPr>
              <a:t>Pass = you are ready for fingerprinting</a:t>
            </a:r>
            <a:endParaRPr lang="en-US" sz="1250" dirty="0"/>
          </a:p>
          <a:p>
            <a:pPr marL="342900" indent="-342900">
              <a:spcAft>
                <a:spcPts val="600"/>
              </a:spcAft>
              <a:buSzPct val="100000"/>
              <a:buChar char="•"/>
            </a:pPr>
            <a:r>
              <a:rPr lang="en-US" sz="1250" dirty="0">
                <a:solidFill>
                  <a:srgbClr val="1A1A1A"/>
                </a:solidFill>
                <a:latin typeface="Calibri" pitchFamily="34" charset="0"/>
                <a:ea typeface="Calibri" pitchFamily="34" charset="-122"/>
                <a:cs typeface="Calibri" pitchFamily="34" charset="-120"/>
              </a:rPr>
              <a:t>The faster you pass, the faster you earn</a:t>
            </a:r>
            <a:endParaRPr lang="en-US" sz="1250" dirty="0"/>
          </a:p>
        </p:txBody>
      </p:sp>
      <p:sp>
        <p:nvSpPr>
          <p:cNvPr id="28" name="Shape 25"/>
          <p:cNvSpPr/>
          <p:nvPr/>
        </p:nvSpPr>
        <p:spPr>
          <a:xfrm>
            <a:off x="274320" y="4526280"/>
            <a:ext cx="8595360" cy="45719"/>
          </a:xfrm>
          <a:prstGeom prst="rect">
            <a:avLst/>
          </a:prstGeom>
          <a:solidFill>
            <a:srgbClr val="00558C"/>
          </a:solidFill>
          <a:ln w="19050">
            <a:solidFill>
              <a:srgbClr val="FED041"/>
            </a:solidFill>
            <a:prstDash val="solid"/>
          </a:ln>
        </p:spPr>
        <p:txBody>
          <a:bodyPr/>
          <a:lstStyle/>
          <a:p>
            <a:endParaRPr lang="en-US"/>
          </a:p>
        </p:txBody>
      </p:sp>
      <p:pic>
        <p:nvPicPr>
          <p:cNvPr id="30" name="Image 0" descr="preencoded.png">
            <a:extLst>
              <a:ext uri="{FF2B5EF4-FFF2-40B4-BE49-F238E27FC236}">
                <a16:creationId xmlns:a16="http://schemas.microsoft.com/office/drawing/2014/main" id="{2E519D43-3913-AD29-E152-73E25B216E24}"/>
              </a:ext>
            </a:extLst>
          </p:cNvPr>
          <p:cNvPicPr>
            <a:picLocks noChangeAspect="1"/>
          </p:cNvPicPr>
          <p:nvPr/>
        </p:nvPicPr>
        <p:blipFill>
          <a:blip r:embed="rId3"/>
          <a:stretch>
            <a:fillRect/>
          </a:stretch>
        </p:blipFill>
        <p:spPr>
          <a:xfrm>
            <a:off x="137160" y="4796028"/>
            <a:ext cx="1274820" cy="25858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9144000" cy="658368"/>
          </a:xfrm>
          <a:prstGeom prst="rect">
            <a:avLst/>
          </a:prstGeom>
          <a:solidFill>
            <a:srgbClr val="00558C"/>
          </a:solidFill>
          <a:ln w="12700">
            <a:solidFill>
              <a:srgbClr val="00558C"/>
            </a:solidFill>
            <a:prstDash val="solid"/>
          </a:ln>
        </p:spPr>
        <p:txBody>
          <a:bodyPr/>
          <a:lstStyle/>
          <a:p>
            <a:endParaRPr lang="en-US"/>
          </a:p>
        </p:txBody>
      </p:sp>
      <p:sp>
        <p:nvSpPr>
          <p:cNvPr id="3" name="Shape 1"/>
          <p:cNvSpPr/>
          <p:nvPr/>
        </p:nvSpPr>
        <p:spPr>
          <a:xfrm>
            <a:off x="0" y="658368"/>
            <a:ext cx="9144000" cy="50292"/>
          </a:xfrm>
          <a:prstGeom prst="rect">
            <a:avLst/>
          </a:prstGeom>
          <a:solidFill>
            <a:srgbClr val="FED041"/>
          </a:solidFill>
          <a:ln w="12700">
            <a:solidFill>
              <a:srgbClr val="FED041"/>
            </a:solidFill>
            <a:prstDash val="solid"/>
          </a:ln>
        </p:spPr>
        <p:txBody>
          <a:bodyPr/>
          <a:lstStyle/>
          <a:p>
            <a:endParaRPr lang="en-US"/>
          </a:p>
        </p:txBody>
      </p:sp>
      <p:sp>
        <p:nvSpPr>
          <p:cNvPr id="4" name="Text 2"/>
          <p:cNvSpPr/>
          <p:nvPr/>
        </p:nvSpPr>
        <p:spPr>
          <a:xfrm>
            <a:off x="274320" y="73152"/>
            <a:ext cx="8595360" cy="512064"/>
          </a:xfrm>
          <a:prstGeom prst="rect">
            <a:avLst/>
          </a:prstGeom>
          <a:noFill/>
          <a:ln/>
        </p:spPr>
        <p:txBody>
          <a:bodyPr wrap="square"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Step 2: Fingerprinting — After You Pass Your State Exam</a:t>
            </a:r>
            <a:endParaRPr lang="en-US" sz="2000" dirty="0"/>
          </a:p>
        </p:txBody>
      </p:sp>
      <p:sp>
        <p:nvSpPr>
          <p:cNvPr id="5" name="Shape 3"/>
          <p:cNvSpPr/>
          <p:nvPr/>
        </p:nvSpPr>
        <p:spPr>
          <a:xfrm>
            <a:off x="0" y="4718304"/>
            <a:ext cx="9144000" cy="425196"/>
          </a:xfrm>
          <a:prstGeom prst="rect">
            <a:avLst/>
          </a:prstGeom>
          <a:solidFill>
            <a:srgbClr val="FED041"/>
          </a:solidFill>
          <a:ln w="12700">
            <a:solidFill>
              <a:srgbClr val="FED041"/>
            </a:solidFill>
            <a:prstDash val="solid"/>
          </a:ln>
        </p:spPr>
        <p:txBody>
          <a:bodyPr/>
          <a:lstStyle/>
          <a:p>
            <a:endParaRPr lang="en-US"/>
          </a:p>
        </p:txBody>
      </p:sp>
      <p:sp>
        <p:nvSpPr>
          <p:cNvPr id="8" name="Text 5"/>
          <p:cNvSpPr/>
          <p:nvPr/>
        </p:nvSpPr>
        <p:spPr>
          <a:xfrm>
            <a:off x="6583680" y="4745736"/>
            <a:ext cx="2423160" cy="338328"/>
          </a:xfrm>
          <a:prstGeom prst="rect">
            <a:avLst/>
          </a:prstGeom>
          <a:noFill/>
          <a:ln/>
        </p:spPr>
        <p:txBody>
          <a:bodyPr wrap="square" rtlCol="0" anchor="ctr"/>
          <a:lstStyle/>
          <a:p>
            <a:pPr marL="0" indent="0" algn="r">
              <a:buNone/>
            </a:pPr>
            <a:r>
              <a:rPr lang="en-US" sz="1300" b="1" i="1" dirty="0">
                <a:solidFill>
                  <a:srgbClr val="00558C"/>
                </a:solidFill>
                <a:latin typeface="Calibri" pitchFamily="34" charset="0"/>
                <a:ea typeface="Calibri" pitchFamily="34" charset="-122"/>
                <a:cs typeface="Calibri" pitchFamily="34" charset="-120"/>
              </a:rPr>
              <a:t>MINDSET</a:t>
            </a:r>
            <a:endParaRPr lang="en-US" sz="1300" dirty="0"/>
          </a:p>
        </p:txBody>
      </p:sp>
      <p:sp>
        <p:nvSpPr>
          <p:cNvPr id="9" name="Text 6"/>
          <p:cNvSpPr/>
          <p:nvPr/>
        </p:nvSpPr>
        <p:spPr>
          <a:xfrm>
            <a:off x="365760" y="804672"/>
            <a:ext cx="8412480" cy="347472"/>
          </a:xfrm>
          <a:prstGeom prst="rect">
            <a:avLst/>
          </a:prstGeom>
          <a:noFill/>
          <a:ln/>
        </p:spPr>
        <p:txBody>
          <a:bodyPr wrap="square" rtlCol="0" anchor="ctr"/>
          <a:lstStyle/>
          <a:p>
            <a:pPr marL="0" indent="0">
              <a:buNone/>
            </a:pPr>
            <a:r>
              <a:rPr lang="en-US" sz="1400" b="1" dirty="0">
                <a:solidFill>
                  <a:srgbClr val="00558C"/>
                </a:solidFill>
                <a:latin typeface="Calibri" pitchFamily="34" charset="0"/>
                <a:ea typeface="Calibri" pitchFamily="34" charset="-122"/>
                <a:cs typeface="Calibri" pitchFamily="34" charset="-120"/>
              </a:rPr>
              <a:t>You passed — here's what comes next before classroom training begins.</a:t>
            </a:r>
            <a:endParaRPr lang="en-US" sz="1400" dirty="0"/>
          </a:p>
        </p:txBody>
      </p:sp>
      <p:sp>
        <p:nvSpPr>
          <p:cNvPr id="10" name="Shape 7"/>
          <p:cNvSpPr/>
          <p:nvPr/>
        </p:nvSpPr>
        <p:spPr>
          <a:xfrm>
            <a:off x="2212848" y="1938528"/>
            <a:ext cx="237744" cy="54864"/>
          </a:xfrm>
          <a:prstGeom prst="rect">
            <a:avLst/>
          </a:prstGeom>
          <a:solidFill>
            <a:srgbClr val="FED041"/>
          </a:solidFill>
          <a:ln w="12700">
            <a:solidFill>
              <a:srgbClr val="FED041"/>
            </a:solidFill>
            <a:prstDash val="solid"/>
          </a:ln>
        </p:spPr>
        <p:txBody>
          <a:bodyPr/>
          <a:lstStyle/>
          <a:p>
            <a:endParaRPr lang="en-US"/>
          </a:p>
        </p:txBody>
      </p:sp>
      <p:sp>
        <p:nvSpPr>
          <p:cNvPr id="11" name="Shape 8"/>
          <p:cNvSpPr/>
          <p:nvPr/>
        </p:nvSpPr>
        <p:spPr>
          <a:xfrm>
            <a:off x="274320" y="1207008"/>
            <a:ext cx="1920240" cy="2651760"/>
          </a:xfrm>
          <a:prstGeom prst="rect">
            <a:avLst/>
          </a:prstGeom>
          <a:solidFill>
            <a:srgbClr val="F5F8FA"/>
          </a:solidFill>
          <a:ln w="19050">
            <a:solidFill>
              <a:srgbClr val="00558C"/>
            </a:solidFill>
            <a:prstDash val="solid"/>
          </a:ln>
        </p:spPr>
        <p:txBody>
          <a:bodyPr/>
          <a:lstStyle/>
          <a:p>
            <a:endParaRPr lang="en-US"/>
          </a:p>
        </p:txBody>
      </p:sp>
      <p:sp>
        <p:nvSpPr>
          <p:cNvPr id="12" name="Text 9"/>
          <p:cNvSpPr/>
          <p:nvPr/>
        </p:nvSpPr>
        <p:spPr>
          <a:xfrm>
            <a:off x="274320" y="1298448"/>
            <a:ext cx="1920240" cy="502920"/>
          </a:xfrm>
          <a:prstGeom prst="rect">
            <a:avLst/>
          </a:prstGeom>
          <a:noFill/>
          <a:ln/>
        </p:spPr>
        <p:txBody>
          <a:bodyPr wrap="square" rtlCol="0" anchor="ctr"/>
          <a:lstStyle/>
          <a:p>
            <a:pPr marL="0" indent="0" algn="ctr">
              <a:buNone/>
            </a:pPr>
            <a:r>
              <a:rPr lang="en-US" sz="2600" dirty="0">
                <a:solidFill>
                  <a:srgbClr val="000000"/>
                </a:solidFill>
                <a:latin typeface="Calibri" pitchFamily="34" charset="0"/>
                <a:ea typeface="Calibri" pitchFamily="34" charset="-122"/>
                <a:cs typeface="Calibri" pitchFamily="34" charset="-120"/>
              </a:rPr>
              <a:t>✅</a:t>
            </a:r>
            <a:endParaRPr lang="en-US" sz="2600" dirty="0"/>
          </a:p>
        </p:txBody>
      </p:sp>
      <p:sp>
        <p:nvSpPr>
          <p:cNvPr id="13" name="Shape 10"/>
          <p:cNvSpPr/>
          <p:nvPr/>
        </p:nvSpPr>
        <p:spPr>
          <a:xfrm>
            <a:off x="274320" y="1801368"/>
            <a:ext cx="1920240" cy="347472"/>
          </a:xfrm>
          <a:prstGeom prst="rect">
            <a:avLst/>
          </a:prstGeom>
          <a:solidFill>
            <a:srgbClr val="00558C"/>
          </a:solidFill>
          <a:ln w="12700">
            <a:solidFill>
              <a:srgbClr val="00558C"/>
            </a:solidFill>
            <a:prstDash val="solid"/>
          </a:ln>
        </p:spPr>
        <p:txBody>
          <a:bodyPr/>
          <a:lstStyle/>
          <a:p>
            <a:endParaRPr lang="en-US"/>
          </a:p>
        </p:txBody>
      </p:sp>
      <p:sp>
        <p:nvSpPr>
          <p:cNvPr id="14" name="Text 11"/>
          <p:cNvSpPr/>
          <p:nvPr/>
        </p:nvSpPr>
        <p:spPr>
          <a:xfrm>
            <a:off x="274320" y="1801368"/>
            <a:ext cx="1920240" cy="347472"/>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Pass State Exam</a:t>
            </a:r>
            <a:endParaRPr lang="en-US" sz="1100" dirty="0"/>
          </a:p>
        </p:txBody>
      </p:sp>
      <p:sp>
        <p:nvSpPr>
          <p:cNvPr id="15" name="Text 12"/>
          <p:cNvSpPr/>
          <p:nvPr/>
        </p:nvSpPr>
        <p:spPr>
          <a:xfrm>
            <a:off x="365760" y="2212848"/>
            <a:ext cx="1737360" cy="1554480"/>
          </a:xfrm>
          <a:prstGeom prst="rect">
            <a:avLst/>
          </a:prstGeom>
          <a:noFill/>
          <a:ln/>
        </p:spPr>
        <p:txBody>
          <a:bodyPr wrap="square" rtlCol="0" anchor="t"/>
          <a:lstStyle/>
          <a:p>
            <a:pPr marL="0" indent="0">
              <a:buNone/>
            </a:pPr>
            <a:r>
              <a:rPr lang="en-US" sz="1100" dirty="0">
                <a:solidFill>
                  <a:srgbClr val="4A4A4A"/>
                </a:solidFill>
                <a:latin typeface="Calibri" pitchFamily="34" charset="0"/>
                <a:ea typeface="Calibri" pitchFamily="34" charset="-122"/>
                <a:cs typeface="Calibri" pitchFamily="34" charset="-120"/>
              </a:rPr>
              <a:t>Your TSI coursework and practice tests prepared you. Now you are officially exam-certified. Send passing results Create Account on: </a:t>
            </a:r>
            <a:r>
              <a:rPr lang="en-US" sz="1100" dirty="0">
                <a:solidFill>
                  <a:srgbClr val="4A4A4A"/>
                </a:solidFill>
                <a:latin typeface="Calibri" pitchFamily="34" charset="0"/>
                <a:ea typeface="Calibri" pitchFamily="34" charset="-122"/>
                <a:cs typeface="Calibri" pitchFamily="34" charset="-120"/>
                <a:hlinkClick r:id="rId3"/>
              </a:rPr>
              <a:t>Pearsonvue Testing</a:t>
            </a:r>
            <a:endParaRPr lang="en-US" sz="1100" dirty="0"/>
          </a:p>
        </p:txBody>
      </p:sp>
      <p:sp>
        <p:nvSpPr>
          <p:cNvPr id="16" name="Shape 13"/>
          <p:cNvSpPr/>
          <p:nvPr/>
        </p:nvSpPr>
        <p:spPr>
          <a:xfrm>
            <a:off x="4389120" y="1938528"/>
            <a:ext cx="237744" cy="54864"/>
          </a:xfrm>
          <a:prstGeom prst="rect">
            <a:avLst/>
          </a:prstGeom>
          <a:solidFill>
            <a:srgbClr val="FED041"/>
          </a:solidFill>
          <a:ln w="12700">
            <a:solidFill>
              <a:srgbClr val="FED041"/>
            </a:solidFill>
            <a:prstDash val="solid"/>
          </a:ln>
        </p:spPr>
        <p:txBody>
          <a:bodyPr/>
          <a:lstStyle/>
          <a:p>
            <a:endParaRPr lang="en-US"/>
          </a:p>
        </p:txBody>
      </p:sp>
      <p:sp>
        <p:nvSpPr>
          <p:cNvPr id="17" name="Shape 14"/>
          <p:cNvSpPr/>
          <p:nvPr/>
        </p:nvSpPr>
        <p:spPr>
          <a:xfrm>
            <a:off x="2450592" y="1207008"/>
            <a:ext cx="1920240" cy="2651760"/>
          </a:xfrm>
          <a:prstGeom prst="rect">
            <a:avLst/>
          </a:prstGeom>
          <a:solidFill>
            <a:srgbClr val="F5F8FA"/>
          </a:solidFill>
          <a:ln w="19050">
            <a:solidFill>
              <a:srgbClr val="00558C"/>
            </a:solidFill>
            <a:prstDash val="solid"/>
          </a:ln>
        </p:spPr>
        <p:txBody>
          <a:bodyPr/>
          <a:lstStyle/>
          <a:p>
            <a:endParaRPr lang="en-US"/>
          </a:p>
        </p:txBody>
      </p:sp>
      <p:sp>
        <p:nvSpPr>
          <p:cNvPr id="18" name="Text 15"/>
          <p:cNvSpPr/>
          <p:nvPr/>
        </p:nvSpPr>
        <p:spPr>
          <a:xfrm>
            <a:off x="2450592" y="1298448"/>
            <a:ext cx="1920240" cy="502920"/>
          </a:xfrm>
          <a:prstGeom prst="rect">
            <a:avLst/>
          </a:prstGeom>
          <a:noFill/>
          <a:ln/>
        </p:spPr>
        <p:txBody>
          <a:bodyPr wrap="square" rtlCol="0" anchor="ctr"/>
          <a:lstStyle/>
          <a:p>
            <a:pPr marL="0" indent="0" algn="ctr">
              <a:buNone/>
            </a:pPr>
            <a:r>
              <a:rPr lang="en-US" sz="2600" dirty="0">
                <a:solidFill>
                  <a:srgbClr val="000000"/>
                </a:solidFill>
                <a:latin typeface="Calibri" pitchFamily="34" charset="0"/>
                <a:ea typeface="Calibri" pitchFamily="34" charset="-122"/>
                <a:cs typeface="Calibri" pitchFamily="34" charset="-120"/>
              </a:rPr>
              <a:t>🖐</a:t>
            </a:r>
            <a:endParaRPr lang="en-US" sz="2600" dirty="0"/>
          </a:p>
        </p:txBody>
      </p:sp>
      <p:sp>
        <p:nvSpPr>
          <p:cNvPr id="19" name="Shape 16"/>
          <p:cNvSpPr/>
          <p:nvPr/>
        </p:nvSpPr>
        <p:spPr>
          <a:xfrm>
            <a:off x="2450592" y="1801368"/>
            <a:ext cx="1920240" cy="347472"/>
          </a:xfrm>
          <a:prstGeom prst="rect">
            <a:avLst/>
          </a:prstGeom>
          <a:solidFill>
            <a:srgbClr val="00558C"/>
          </a:solidFill>
          <a:ln w="12700">
            <a:solidFill>
              <a:srgbClr val="00558C"/>
            </a:solidFill>
            <a:prstDash val="solid"/>
          </a:ln>
        </p:spPr>
        <p:txBody>
          <a:bodyPr/>
          <a:lstStyle/>
          <a:p>
            <a:endParaRPr lang="en-US"/>
          </a:p>
        </p:txBody>
      </p:sp>
      <p:sp>
        <p:nvSpPr>
          <p:cNvPr id="20" name="Text 17"/>
          <p:cNvSpPr/>
          <p:nvPr/>
        </p:nvSpPr>
        <p:spPr>
          <a:xfrm>
            <a:off x="2450592" y="1801368"/>
            <a:ext cx="1920240" cy="347472"/>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Get Fingerprinted</a:t>
            </a:r>
            <a:endParaRPr lang="en-US" sz="1100" dirty="0"/>
          </a:p>
        </p:txBody>
      </p:sp>
      <p:sp>
        <p:nvSpPr>
          <p:cNvPr id="21" name="Text 18"/>
          <p:cNvSpPr/>
          <p:nvPr/>
        </p:nvSpPr>
        <p:spPr>
          <a:xfrm>
            <a:off x="2542032" y="2212848"/>
            <a:ext cx="1737360" cy="1554480"/>
          </a:xfrm>
          <a:prstGeom prst="rect">
            <a:avLst/>
          </a:prstGeom>
          <a:noFill/>
          <a:ln/>
        </p:spPr>
        <p:txBody>
          <a:bodyPr wrap="square" rtlCol="0" anchor="t"/>
          <a:lstStyle/>
          <a:p>
            <a:pPr marL="0" indent="0">
              <a:buNone/>
            </a:pPr>
            <a:r>
              <a:rPr lang="en-US" sz="1100" dirty="0">
                <a:solidFill>
                  <a:srgbClr val="4A4A4A"/>
                </a:solidFill>
                <a:latin typeface="Calibri" pitchFamily="34" charset="0"/>
                <a:ea typeface="Calibri" pitchFamily="34" charset="-122"/>
                <a:cs typeface="Calibri" pitchFamily="34" charset="-120"/>
              </a:rPr>
              <a:t>Fingerprinting is required by the state before your license can be issued. Your AD will guide you on where and how. </a:t>
            </a:r>
            <a:r>
              <a:rPr lang="en-US" sz="1100" dirty="0">
                <a:solidFill>
                  <a:srgbClr val="4A4A4A"/>
                </a:solidFill>
                <a:latin typeface="Calibri" pitchFamily="34" charset="0"/>
                <a:ea typeface="Calibri" pitchFamily="34" charset="-122"/>
                <a:cs typeface="Calibri" pitchFamily="34" charset="-120"/>
                <a:hlinkClick r:id="rId4"/>
              </a:rPr>
              <a:t>Identogo</a:t>
            </a:r>
            <a:endParaRPr lang="en-US" sz="1100" dirty="0"/>
          </a:p>
        </p:txBody>
      </p:sp>
      <p:sp>
        <p:nvSpPr>
          <p:cNvPr id="22" name="Shape 19"/>
          <p:cNvSpPr/>
          <p:nvPr/>
        </p:nvSpPr>
        <p:spPr>
          <a:xfrm>
            <a:off x="6565392" y="1938528"/>
            <a:ext cx="237744" cy="54864"/>
          </a:xfrm>
          <a:prstGeom prst="rect">
            <a:avLst/>
          </a:prstGeom>
          <a:solidFill>
            <a:srgbClr val="FED041"/>
          </a:solidFill>
          <a:ln w="12700">
            <a:solidFill>
              <a:srgbClr val="FED041"/>
            </a:solidFill>
            <a:prstDash val="solid"/>
          </a:ln>
        </p:spPr>
        <p:txBody>
          <a:bodyPr/>
          <a:lstStyle/>
          <a:p>
            <a:endParaRPr lang="en-US"/>
          </a:p>
        </p:txBody>
      </p:sp>
      <p:sp>
        <p:nvSpPr>
          <p:cNvPr id="23" name="Shape 20"/>
          <p:cNvSpPr/>
          <p:nvPr/>
        </p:nvSpPr>
        <p:spPr>
          <a:xfrm>
            <a:off x="4626864" y="1207008"/>
            <a:ext cx="1920240" cy="2651760"/>
          </a:xfrm>
          <a:prstGeom prst="rect">
            <a:avLst/>
          </a:prstGeom>
          <a:solidFill>
            <a:srgbClr val="F5F8FA"/>
          </a:solidFill>
          <a:ln w="19050">
            <a:solidFill>
              <a:srgbClr val="00558C"/>
            </a:solidFill>
            <a:prstDash val="solid"/>
          </a:ln>
        </p:spPr>
        <p:txBody>
          <a:bodyPr/>
          <a:lstStyle/>
          <a:p>
            <a:endParaRPr lang="en-US"/>
          </a:p>
        </p:txBody>
      </p:sp>
      <p:sp>
        <p:nvSpPr>
          <p:cNvPr id="24" name="Text 21"/>
          <p:cNvSpPr/>
          <p:nvPr/>
        </p:nvSpPr>
        <p:spPr>
          <a:xfrm>
            <a:off x="4626864" y="1298448"/>
            <a:ext cx="1920240" cy="502920"/>
          </a:xfrm>
          <a:prstGeom prst="rect">
            <a:avLst/>
          </a:prstGeom>
          <a:noFill/>
          <a:ln/>
        </p:spPr>
        <p:txBody>
          <a:bodyPr wrap="square" rtlCol="0" anchor="ctr"/>
          <a:lstStyle/>
          <a:p>
            <a:pPr marL="0" indent="0" algn="ctr">
              <a:buNone/>
            </a:pPr>
            <a:r>
              <a:rPr lang="en-US" sz="2600" dirty="0">
                <a:solidFill>
                  <a:srgbClr val="000000"/>
                </a:solidFill>
                <a:latin typeface="Calibri" pitchFamily="34" charset="0"/>
                <a:ea typeface="Calibri" pitchFamily="34" charset="-122"/>
                <a:cs typeface="Calibri" pitchFamily="34" charset="-120"/>
              </a:rPr>
              <a:t>📋</a:t>
            </a:r>
            <a:endParaRPr lang="en-US" sz="2600" dirty="0"/>
          </a:p>
        </p:txBody>
      </p:sp>
      <p:sp>
        <p:nvSpPr>
          <p:cNvPr id="25" name="Shape 22"/>
          <p:cNvSpPr/>
          <p:nvPr/>
        </p:nvSpPr>
        <p:spPr>
          <a:xfrm>
            <a:off x="4626864" y="1801368"/>
            <a:ext cx="1920240" cy="347472"/>
          </a:xfrm>
          <a:prstGeom prst="rect">
            <a:avLst/>
          </a:prstGeom>
          <a:solidFill>
            <a:srgbClr val="00558C"/>
          </a:solidFill>
          <a:ln w="12700">
            <a:solidFill>
              <a:srgbClr val="00558C"/>
            </a:solidFill>
            <a:prstDash val="solid"/>
          </a:ln>
        </p:spPr>
        <p:txBody>
          <a:bodyPr/>
          <a:lstStyle/>
          <a:p>
            <a:endParaRPr lang="en-US"/>
          </a:p>
        </p:txBody>
      </p:sp>
      <p:sp>
        <p:nvSpPr>
          <p:cNvPr id="26" name="Text 23"/>
          <p:cNvSpPr/>
          <p:nvPr/>
        </p:nvSpPr>
        <p:spPr>
          <a:xfrm>
            <a:off x="4626864" y="1801368"/>
            <a:ext cx="1920240" cy="347472"/>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License Issued</a:t>
            </a:r>
            <a:endParaRPr lang="en-US" sz="1100" dirty="0"/>
          </a:p>
        </p:txBody>
      </p:sp>
      <p:sp>
        <p:nvSpPr>
          <p:cNvPr id="27" name="Text 24"/>
          <p:cNvSpPr/>
          <p:nvPr/>
        </p:nvSpPr>
        <p:spPr>
          <a:xfrm>
            <a:off x="4718304" y="2212848"/>
            <a:ext cx="1737360" cy="1554480"/>
          </a:xfrm>
          <a:prstGeom prst="rect">
            <a:avLst/>
          </a:prstGeom>
          <a:noFill/>
          <a:ln/>
        </p:spPr>
        <p:txBody>
          <a:bodyPr wrap="square" rtlCol="0" anchor="t"/>
          <a:lstStyle/>
          <a:p>
            <a:pPr marL="0" indent="0">
              <a:buNone/>
            </a:pPr>
            <a:r>
              <a:rPr lang="en-US" sz="1100" dirty="0">
                <a:solidFill>
                  <a:srgbClr val="4A4A4A"/>
                </a:solidFill>
                <a:latin typeface="Calibri" pitchFamily="34" charset="0"/>
                <a:ea typeface="Calibri" pitchFamily="34" charset="-122"/>
                <a:cs typeface="Calibri" pitchFamily="34" charset="-120"/>
              </a:rPr>
              <a:t>Once fingerprints clear, the state issues your insurance license. Liberty National assigns your agent number. Apply and create a SIRCON account at: </a:t>
            </a:r>
            <a:r>
              <a:rPr lang="en-US" sz="1100" dirty="0">
                <a:solidFill>
                  <a:srgbClr val="4A4A4A"/>
                </a:solidFill>
                <a:latin typeface="Calibri" pitchFamily="34" charset="0"/>
                <a:ea typeface="Calibri" pitchFamily="34" charset="-122"/>
                <a:cs typeface="Calibri" pitchFamily="34" charset="-120"/>
                <a:hlinkClick r:id="rId5"/>
              </a:rPr>
              <a:t>INDIVIDUAL LICENSE APPLICATION</a:t>
            </a:r>
            <a:endParaRPr lang="en-US" sz="1100" dirty="0"/>
          </a:p>
        </p:txBody>
      </p:sp>
      <p:sp>
        <p:nvSpPr>
          <p:cNvPr id="28" name="Shape 25"/>
          <p:cNvSpPr/>
          <p:nvPr/>
        </p:nvSpPr>
        <p:spPr>
          <a:xfrm>
            <a:off x="6803136" y="1207008"/>
            <a:ext cx="1920240" cy="2651760"/>
          </a:xfrm>
          <a:prstGeom prst="rect">
            <a:avLst/>
          </a:prstGeom>
          <a:solidFill>
            <a:srgbClr val="F5F8FA"/>
          </a:solidFill>
          <a:ln w="19050">
            <a:solidFill>
              <a:srgbClr val="00558C"/>
            </a:solidFill>
            <a:prstDash val="solid"/>
          </a:ln>
        </p:spPr>
        <p:txBody>
          <a:bodyPr/>
          <a:lstStyle/>
          <a:p>
            <a:endParaRPr lang="en-US"/>
          </a:p>
        </p:txBody>
      </p:sp>
      <p:sp>
        <p:nvSpPr>
          <p:cNvPr id="29" name="Text 26"/>
          <p:cNvSpPr/>
          <p:nvPr/>
        </p:nvSpPr>
        <p:spPr>
          <a:xfrm>
            <a:off x="6803136" y="1298448"/>
            <a:ext cx="1920240" cy="502920"/>
          </a:xfrm>
          <a:prstGeom prst="rect">
            <a:avLst/>
          </a:prstGeom>
          <a:noFill/>
          <a:ln/>
        </p:spPr>
        <p:txBody>
          <a:bodyPr wrap="square" rtlCol="0" anchor="ctr"/>
          <a:lstStyle/>
          <a:p>
            <a:pPr marL="0" indent="0" algn="ctr">
              <a:buNone/>
            </a:pPr>
            <a:r>
              <a:rPr lang="en-US" sz="2600" dirty="0">
                <a:solidFill>
                  <a:srgbClr val="000000"/>
                </a:solidFill>
                <a:latin typeface="Calibri" pitchFamily="34" charset="0"/>
                <a:ea typeface="Calibri" pitchFamily="34" charset="-122"/>
                <a:cs typeface="Calibri" pitchFamily="34" charset="-120"/>
              </a:rPr>
              <a:t>🎓</a:t>
            </a:r>
            <a:endParaRPr lang="en-US" sz="2600" dirty="0"/>
          </a:p>
        </p:txBody>
      </p:sp>
      <p:sp>
        <p:nvSpPr>
          <p:cNvPr id="30" name="Shape 27"/>
          <p:cNvSpPr/>
          <p:nvPr/>
        </p:nvSpPr>
        <p:spPr>
          <a:xfrm>
            <a:off x="6803136" y="1801368"/>
            <a:ext cx="1920240" cy="347472"/>
          </a:xfrm>
          <a:prstGeom prst="rect">
            <a:avLst/>
          </a:prstGeom>
          <a:solidFill>
            <a:srgbClr val="00558C"/>
          </a:solidFill>
          <a:ln w="12700">
            <a:solidFill>
              <a:srgbClr val="00558C"/>
            </a:solidFill>
            <a:prstDash val="solid"/>
          </a:ln>
        </p:spPr>
        <p:txBody>
          <a:bodyPr/>
          <a:lstStyle/>
          <a:p>
            <a:endParaRPr lang="en-US"/>
          </a:p>
        </p:txBody>
      </p:sp>
      <p:sp>
        <p:nvSpPr>
          <p:cNvPr id="31" name="Text 28"/>
          <p:cNvSpPr/>
          <p:nvPr/>
        </p:nvSpPr>
        <p:spPr>
          <a:xfrm>
            <a:off x="6803136" y="1801368"/>
            <a:ext cx="1920240" cy="347472"/>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Classroom Training</a:t>
            </a:r>
            <a:endParaRPr lang="en-US" sz="1100" dirty="0"/>
          </a:p>
        </p:txBody>
      </p:sp>
      <p:sp>
        <p:nvSpPr>
          <p:cNvPr id="32" name="Text 29"/>
          <p:cNvSpPr/>
          <p:nvPr/>
        </p:nvSpPr>
        <p:spPr>
          <a:xfrm>
            <a:off x="6894576" y="2212848"/>
            <a:ext cx="1737360" cy="1554480"/>
          </a:xfrm>
          <a:prstGeom prst="rect">
            <a:avLst/>
          </a:prstGeom>
          <a:noFill/>
          <a:ln/>
        </p:spPr>
        <p:txBody>
          <a:bodyPr wrap="square" rtlCol="0" anchor="t"/>
          <a:lstStyle/>
          <a:p>
            <a:pPr marL="0" indent="0">
              <a:buNone/>
            </a:pPr>
            <a:r>
              <a:rPr lang="en-US" sz="1100" dirty="0">
                <a:solidFill>
                  <a:srgbClr val="4A4A4A"/>
                </a:solidFill>
                <a:latin typeface="Calibri" pitchFamily="34" charset="0"/>
                <a:ea typeface="Calibri" pitchFamily="34" charset="-122"/>
                <a:cs typeface="Calibri" pitchFamily="34" charset="-120"/>
              </a:rPr>
              <a:t>Now you are ready. Classroom training begins Monday. Show up having already studied.</a:t>
            </a:r>
            <a:endParaRPr lang="en-US" sz="1100" dirty="0"/>
          </a:p>
        </p:txBody>
      </p:sp>
      <p:sp>
        <p:nvSpPr>
          <p:cNvPr id="33" name="Shape 30"/>
          <p:cNvSpPr/>
          <p:nvPr/>
        </p:nvSpPr>
        <p:spPr>
          <a:xfrm>
            <a:off x="274320" y="3931920"/>
            <a:ext cx="8595360" cy="621792"/>
          </a:xfrm>
          <a:prstGeom prst="rect">
            <a:avLst/>
          </a:prstGeom>
          <a:solidFill>
            <a:srgbClr val="EAF3FB"/>
          </a:solidFill>
          <a:ln w="12700">
            <a:solidFill>
              <a:srgbClr val="00558C"/>
            </a:solidFill>
            <a:prstDash val="solid"/>
          </a:ln>
        </p:spPr>
        <p:txBody>
          <a:bodyPr/>
          <a:lstStyle/>
          <a:p>
            <a:endParaRPr lang="en-US"/>
          </a:p>
        </p:txBody>
      </p:sp>
      <p:sp>
        <p:nvSpPr>
          <p:cNvPr id="34" name="Text 31"/>
          <p:cNvSpPr/>
          <p:nvPr/>
        </p:nvSpPr>
        <p:spPr>
          <a:xfrm>
            <a:off x="457200" y="3968496"/>
            <a:ext cx="8321040" cy="548640"/>
          </a:xfrm>
          <a:prstGeom prst="rect">
            <a:avLst/>
          </a:prstGeom>
          <a:noFill/>
          <a:ln/>
        </p:spPr>
        <p:txBody>
          <a:bodyPr wrap="square" rtlCol="0" anchor="ctr"/>
          <a:lstStyle/>
          <a:p>
            <a:pPr marL="0" indent="0">
              <a:buNone/>
            </a:pPr>
            <a:r>
              <a:rPr lang="en-US" sz="1200" i="1" dirty="0">
                <a:solidFill>
                  <a:srgbClr val="00558C"/>
                </a:solidFill>
                <a:latin typeface="Calibri" pitchFamily="34" charset="0"/>
                <a:ea typeface="Calibri" pitchFamily="34" charset="-122"/>
                <a:cs typeface="Calibri" pitchFamily="34" charset="-120"/>
              </a:rPr>
              <a:t>I will walk you through the fingerprinting process personally — where to go, what to bring, and what to expect. You are not doing this alone. Reach out to me as soon as you pass your exam.</a:t>
            </a:r>
            <a:endParaRPr lang="en-US" sz="1200" dirty="0"/>
          </a:p>
        </p:txBody>
      </p:sp>
      <p:pic>
        <p:nvPicPr>
          <p:cNvPr id="35" name="Image 0" descr="preencoded.png">
            <a:extLst>
              <a:ext uri="{FF2B5EF4-FFF2-40B4-BE49-F238E27FC236}">
                <a16:creationId xmlns:a16="http://schemas.microsoft.com/office/drawing/2014/main" id="{636B897F-FBEE-3A45-17DC-10F93A0172F0}"/>
              </a:ext>
            </a:extLst>
          </p:cNvPr>
          <p:cNvPicPr>
            <a:picLocks noChangeAspect="1"/>
          </p:cNvPicPr>
          <p:nvPr/>
        </p:nvPicPr>
        <p:blipFill>
          <a:blip r:embed="rId6"/>
          <a:stretch>
            <a:fillRect/>
          </a:stretch>
        </p:blipFill>
        <p:spPr>
          <a:xfrm>
            <a:off x="137160" y="4796028"/>
            <a:ext cx="1274820" cy="25858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9144000" cy="658368"/>
          </a:xfrm>
          <a:prstGeom prst="rect">
            <a:avLst/>
          </a:prstGeom>
          <a:solidFill>
            <a:srgbClr val="00558C"/>
          </a:solidFill>
          <a:ln w="12700">
            <a:solidFill>
              <a:srgbClr val="00558C"/>
            </a:solidFill>
            <a:prstDash val="solid"/>
          </a:ln>
        </p:spPr>
        <p:txBody>
          <a:bodyPr/>
          <a:lstStyle/>
          <a:p>
            <a:endParaRPr lang="en-US"/>
          </a:p>
        </p:txBody>
      </p:sp>
      <p:sp>
        <p:nvSpPr>
          <p:cNvPr id="3" name="Shape 1"/>
          <p:cNvSpPr/>
          <p:nvPr/>
        </p:nvSpPr>
        <p:spPr>
          <a:xfrm>
            <a:off x="0" y="658368"/>
            <a:ext cx="9144000" cy="50292"/>
          </a:xfrm>
          <a:prstGeom prst="rect">
            <a:avLst/>
          </a:prstGeom>
          <a:solidFill>
            <a:srgbClr val="FED041"/>
          </a:solidFill>
          <a:ln w="12700">
            <a:solidFill>
              <a:srgbClr val="FED041"/>
            </a:solidFill>
            <a:prstDash val="solid"/>
          </a:ln>
        </p:spPr>
        <p:txBody>
          <a:bodyPr/>
          <a:lstStyle/>
          <a:p>
            <a:endParaRPr lang="en-US"/>
          </a:p>
        </p:txBody>
      </p:sp>
      <p:sp>
        <p:nvSpPr>
          <p:cNvPr id="4" name="Text 2"/>
          <p:cNvSpPr/>
          <p:nvPr/>
        </p:nvSpPr>
        <p:spPr>
          <a:xfrm>
            <a:off x="274320" y="73152"/>
            <a:ext cx="8595360" cy="512064"/>
          </a:xfrm>
          <a:prstGeom prst="rect">
            <a:avLst/>
          </a:prstGeom>
          <a:noFill/>
          <a:ln/>
        </p:spPr>
        <p:txBody>
          <a:bodyPr wrap="square"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Step 3: Proven Training System</a:t>
            </a:r>
            <a:endParaRPr lang="en-US" sz="2000" dirty="0"/>
          </a:p>
        </p:txBody>
      </p:sp>
      <p:sp>
        <p:nvSpPr>
          <p:cNvPr id="5" name="Shape 3"/>
          <p:cNvSpPr/>
          <p:nvPr/>
        </p:nvSpPr>
        <p:spPr>
          <a:xfrm>
            <a:off x="0" y="4718304"/>
            <a:ext cx="9144000" cy="425196"/>
          </a:xfrm>
          <a:prstGeom prst="rect">
            <a:avLst/>
          </a:prstGeom>
          <a:solidFill>
            <a:srgbClr val="FED041"/>
          </a:solidFill>
          <a:ln w="12700">
            <a:solidFill>
              <a:srgbClr val="FED041"/>
            </a:solidFill>
            <a:prstDash val="solid"/>
          </a:ln>
        </p:spPr>
        <p:txBody>
          <a:bodyPr/>
          <a:lstStyle/>
          <a:p>
            <a:endParaRPr lang="en-US"/>
          </a:p>
        </p:txBody>
      </p:sp>
      <p:sp>
        <p:nvSpPr>
          <p:cNvPr id="8" name="Text 5"/>
          <p:cNvSpPr/>
          <p:nvPr/>
        </p:nvSpPr>
        <p:spPr>
          <a:xfrm>
            <a:off x="6583680" y="4745736"/>
            <a:ext cx="2423160" cy="338328"/>
          </a:xfrm>
          <a:prstGeom prst="rect">
            <a:avLst/>
          </a:prstGeom>
          <a:noFill/>
          <a:ln/>
        </p:spPr>
        <p:txBody>
          <a:bodyPr wrap="square" rtlCol="0" anchor="ctr"/>
          <a:lstStyle/>
          <a:p>
            <a:pPr marL="0" indent="0" algn="r">
              <a:buNone/>
            </a:pPr>
            <a:r>
              <a:rPr lang="en-US" sz="1300" b="1" i="1" dirty="0">
                <a:solidFill>
                  <a:srgbClr val="00558C"/>
                </a:solidFill>
                <a:latin typeface="Calibri" pitchFamily="34" charset="0"/>
                <a:ea typeface="Calibri" pitchFamily="34" charset="-122"/>
                <a:cs typeface="Calibri" pitchFamily="34" charset="-120"/>
              </a:rPr>
              <a:t>MINDSET</a:t>
            </a:r>
            <a:endParaRPr lang="en-US" sz="1300" dirty="0"/>
          </a:p>
        </p:txBody>
      </p:sp>
      <p:sp>
        <p:nvSpPr>
          <p:cNvPr id="9" name="Shape 6"/>
          <p:cNvSpPr/>
          <p:nvPr/>
        </p:nvSpPr>
        <p:spPr>
          <a:xfrm>
            <a:off x="320040" y="914400"/>
            <a:ext cx="2743200" cy="411480"/>
          </a:xfrm>
          <a:prstGeom prst="rect">
            <a:avLst/>
          </a:prstGeom>
          <a:solidFill>
            <a:srgbClr val="00558C"/>
          </a:solidFill>
          <a:ln w="12700">
            <a:solidFill>
              <a:srgbClr val="00558C"/>
            </a:solidFill>
            <a:prstDash val="solid"/>
          </a:ln>
        </p:spPr>
        <p:txBody>
          <a:bodyPr/>
          <a:lstStyle/>
          <a:p>
            <a:endParaRPr lang="en-US"/>
          </a:p>
        </p:txBody>
      </p:sp>
      <p:sp>
        <p:nvSpPr>
          <p:cNvPr id="10" name="Text 7"/>
          <p:cNvSpPr/>
          <p:nvPr/>
        </p:nvSpPr>
        <p:spPr>
          <a:xfrm>
            <a:off x="320040" y="914400"/>
            <a:ext cx="2743200" cy="411480"/>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CLASSROOM TRAINING</a:t>
            </a:r>
            <a:endParaRPr lang="en-US" sz="1100" dirty="0"/>
          </a:p>
        </p:txBody>
      </p:sp>
      <p:sp>
        <p:nvSpPr>
          <p:cNvPr id="11" name="Text 8"/>
          <p:cNvSpPr/>
          <p:nvPr/>
        </p:nvSpPr>
        <p:spPr>
          <a:xfrm>
            <a:off x="411480" y="1417320"/>
            <a:ext cx="2560320" cy="3108960"/>
          </a:xfrm>
          <a:prstGeom prst="rect">
            <a:avLst/>
          </a:prstGeom>
          <a:noFill/>
          <a:ln/>
        </p:spPr>
        <p:txBody>
          <a:bodyPr wrap="square" rtlCol="0" anchor="t"/>
          <a:lstStyle/>
          <a:p>
            <a:pPr marL="342900" indent="-342900">
              <a:spcAft>
                <a:spcPts val="500"/>
              </a:spcAft>
              <a:buSzPct val="100000"/>
              <a:buChar char="•"/>
            </a:pPr>
            <a:r>
              <a:rPr lang="en-US" sz="1250" dirty="0">
                <a:solidFill>
                  <a:srgbClr val="1A1A1A"/>
                </a:solidFill>
                <a:latin typeface="Calibri" pitchFamily="34" charset="0"/>
                <a:ea typeface="Calibri" pitchFamily="34" charset="-122"/>
                <a:cs typeface="Calibri" pitchFamily="34" charset="-120"/>
              </a:rPr>
              <a:t>Presentations &amp; Products</a:t>
            </a:r>
            <a:endParaRPr lang="en-US" sz="1250" dirty="0"/>
          </a:p>
          <a:p>
            <a:pPr marL="342900" indent="-342900">
              <a:spcAft>
                <a:spcPts val="500"/>
              </a:spcAft>
              <a:buSzPct val="100000"/>
              <a:buChar char="•"/>
            </a:pPr>
            <a:r>
              <a:rPr lang="en-US" sz="1250" dirty="0">
                <a:solidFill>
                  <a:srgbClr val="1A1A1A"/>
                </a:solidFill>
                <a:latin typeface="Calibri" pitchFamily="34" charset="0"/>
                <a:ea typeface="Calibri" pitchFamily="34" charset="-122"/>
                <a:cs typeface="Calibri" pitchFamily="34" charset="-120"/>
              </a:rPr>
              <a:t>Scripts: GK, 30-Second Commercial, FEOs, BEOs</a:t>
            </a:r>
            <a:endParaRPr lang="en-US" sz="1250" dirty="0"/>
          </a:p>
          <a:p>
            <a:pPr marL="342900" indent="-342900">
              <a:spcAft>
                <a:spcPts val="500"/>
              </a:spcAft>
              <a:buSzPct val="100000"/>
              <a:buChar char="•"/>
            </a:pPr>
            <a:r>
              <a:rPr lang="en-US" sz="1250" dirty="0">
                <a:solidFill>
                  <a:srgbClr val="1A1A1A"/>
                </a:solidFill>
                <a:latin typeface="Calibri" pitchFamily="34" charset="0"/>
                <a:ea typeface="Calibri" pitchFamily="34" charset="-122"/>
                <a:cs typeface="Calibri" pitchFamily="34" charset="-120"/>
              </a:rPr>
              <a:t>Modules 1–4</a:t>
            </a:r>
            <a:endParaRPr lang="en-US" sz="1250" dirty="0"/>
          </a:p>
          <a:p>
            <a:pPr marL="342900" indent="-342900">
              <a:spcAft>
                <a:spcPts val="500"/>
              </a:spcAft>
              <a:buSzPct val="100000"/>
              <a:buChar char="•"/>
            </a:pPr>
            <a:r>
              <a:rPr lang="en-US" sz="1250" dirty="0">
                <a:solidFill>
                  <a:srgbClr val="1A1A1A"/>
                </a:solidFill>
                <a:latin typeface="Calibri" pitchFamily="34" charset="0"/>
                <a:ea typeface="Calibri" pitchFamily="34" charset="-122"/>
                <a:cs typeface="Calibri" pitchFamily="34" charset="-120"/>
              </a:rPr>
              <a:t>Section 125 &amp; Enrollment Process</a:t>
            </a:r>
            <a:endParaRPr lang="en-US" sz="1250" dirty="0"/>
          </a:p>
        </p:txBody>
      </p:sp>
      <p:sp>
        <p:nvSpPr>
          <p:cNvPr id="12" name="Shape 9"/>
          <p:cNvSpPr/>
          <p:nvPr/>
        </p:nvSpPr>
        <p:spPr>
          <a:xfrm>
            <a:off x="3246120" y="914400"/>
            <a:ext cx="2743200" cy="411480"/>
          </a:xfrm>
          <a:prstGeom prst="rect">
            <a:avLst/>
          </a:prstGeom>
          <a:solidFill>
            <a:srgbClr val="00558C"/>
          </a:solidFill>
          <a:ln w="12700">
            <a:solidFill>
              <a:srgbClr val="00558C"/>
            </a:solidFill>
            <a:prstDash val="solid"/>
          </a:ln>
        </p:spPr>
        <p:txBody>
          <a:bodyPr/>
          <a:lstStyle/>
          <a:p>
            <a:endParaRPr lang="en-US"/>
          </a:p>
        </p:txBody>
      </p:sp>
      <p:sp>
        <p:nvSpPr>
          <p:cNvPr id="13" name="Text 10"/>
          <p:cNvSpPr/>
          <p:nvPr/>
        </p:nvSpPr>
        <p:spPr>
          <a:xfrm>
            <a:off x="3246120" y="914400"/>
            <a:ext cx="2743200" cy="411480"/>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FIELD TRAINING</a:t>
            </a:r>
            <a:endParaRPr lang="en-US" sz="1100" dirty="0"/>
          </a:p>
        </p:txBody>
      </p:sp>
      <p:sp>
        <p:nvSpPr>
          <p:cNvPr id="14" name="Text 11"/>
          <p:cNvSpPr/>
          <p:nvPr/>
        </p:nvSpPr>
        <p:spPr>
          <a:xfrm>
            <a:off x="3337560" y="1417320"/>
            <a:ext cx="2560320" cy="3108960"/>
          </a:xfrm>
          <a:prstGeom prst="rect">
            <a:avLst/>
          </a:prstGeom>
          <a:noFill/>
          <a:ln/>
        </p:spPr>
        <p:txBody>
          <a:bodyPr wrap="square" rtlCol="0" anchor="t"/>
          <a:lstStyle/>
          <a:p>
            <a:pPr marL="342900" indent="-342900">
              <a:spcAft>
                <a:spcPts val="500"/>
              </a:spcAft>
              <a:buSzPct val="100000"/>
              <a:buChar char="•"/>
            </a:pPr>
            <a:r>
              <a:rPr lang="en-US" sz="1250" dirty="0">
                <a:solidFill>
                  <a:srgbClr val="1A1A1A"/>
                </a:solidFill>
                <a:latin typeface="Calibri" pitchFamily="34" charset="0"/>
                <a:ea typeface="Calibri" pitchFamily="34" charset="-122"/>
                <a:cs typeface="Calibri" pitchFamily="34" charset="-120"/>
              </a:rPr>
              <a:t>Presentations &amp; Rebuttals</a:t>
            </a:r>
            <a:endParaRPr lang="en-US" sz="1250" dirty="0"/>
          </a:p>
          <a:p>
            <a:pPr marL="342900" indent="-342900">
              <a:spcAft>
                <a:spcPts val="500"/>
              </a:spcAft>
              <a:buSzPct val="100000"/>
              <a:buChar char="•"/>
            </a:pPr>
            <a:r>
              <a:rPr lang="en-US" sz="1250" dirty="0">
                <a:solidFill>
                  <a:srgbClr val="1A1A1A"/>
                </a:solidFill>
                <a:latin typeface="Calibri" pitchFamily="34" charset="0"/>
                <a:ea typeface="Calibri" pitchFamily="34" charset="-122"/>
                <a:cs typeface="Calibri" pitchFamily="34" charset="-120"/>
              </a:rPr>
              <a:t>Observation to Full Participation</a:t>
            </a:r>
            <a:endParaRPr lang="en-US" sz="1250" dirty="0"/>
          </a:p>
          <a:p>
            <a:pPr marL="342900" indent="-342900">
              <a:spcAft>
                <a:spcPts val="500"/>
              </a:spcAft>
              <a:buSzPct val="100000"/>
              <a:buChar char="•"/>
            </a:pPr>
            <a:r>
              <a:rPr lang="en-US" sz="1250" dirty="0">
                <a:solidFill>
                  <a:srgbClr val="1A1A1A"/>
                </a:solidFill>
                <a:latin typeface="Calibri" pitchFamily="34" charset="0"/>
                <a:ea typeface="Calibri" pitchFamily="34" charset="-122"/>
                <a:cs typeface="Calibri" pitchFamily="34" charset="-120"/>
              </a:rPr>
              <a:t>EPIC Activity Logging</a:t>
            </a:r>
            <a:endParaRPr lang="en-US" sz="1250" dirty="0"/>
          </a:p>
          <a:p>
            <a:pPr marL="342900" indent="-342900">
              <a:spcAft>
                <a:spcPts val="500"/>
              </a:spcAft>
              <a:buSzPct val="100000"/>
              <a:buChar char="•"/>
            </a:pPr>
            <a:r>
              <a:rPr lang="en-US" sz="1250" dirty="0">
                <a:solidFill>
                  <a:srgbClr val="1A1A1A"/>
                </a:solidFill>
                <a:latin typeface="Calibri" pitchFamily="34" charset="0"/>
                <a:ea typeface="Calibri" pitchFamily="34" charset="-122"/>
                <a:cs typeface="Calibri" pitchFamily="34" charset="-120"/>
              </a:rPr>
              <a:t>Release Meeting / Certification</a:t>
            </a:r>
            <a:endParaRPr lang="en-US" sz="1250" dirty="0"/>
          </a:p>
        </p:txBody>
      </p:sp>
      <p:sp>
        <p:nvSpPr>
          <p:cNvPr id="15" name="Shape 12"/>
          <p:cNvSpPr/>
          <p:nvPr/>
        </p:nvSpPr>
        <p:spPr>
          <a:xfrm>
            <a:off x="6172200" y="914400"/>
            <a:ext cx="2743200" cy="411480"/>
          </a:xfrm>
          <a:prstGeom prst="rect">
            <a:avLst/>
          </a:prstGeom>
          <a:solidFill>
            <a:srgbClr val="00558C"/>
          </a:solidFill>
          <a:ln w="12700">
            <a:solidFill>
              <a:srgbClr val="00558C"/>
            </a:solidFill>
            <a:prstDash val="solid"/>
          </a:ln>
        </p:spPr>
        <p:txBody>
          <a:bodyPr/>
          <a:lstStyle/>
          <a:p>
            <a:endParaRPr lang="en-US"/>
          </a:p>
        </p:txBody>
      </p:sp>
      <p:sp>
        <p:nvSpPr>
          <p:cNvPr id="16" name="Text 13"/>
          <p:cNvSpPr/>
          <p:nvPr/>
        </p:nvSpPr>
        <p:spPr>
          <a:xfrm>
            <a:off x="6172200" y="914400"/>
            <a:ext cx="2743200" cy="411480"/>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ONLINE TRAINING</a:t>
            </a:r>
            <a:endParaRPr lang="en-US" sz="1100" dirty="0"/>
          </a:p>
        </p:txBody>
      </p:sp>
      <p:sp>
        <p:nvSpPr>
          <p:cNvPr id="17" name="Text 14"/>
          <p:cNvSpPr/>
          <p:nvPr/>
        </p:nvSpPr>
        <p:spPr>
          <a:xfrm>
            <a:off x="6263640" y="1417320"/>
            <a:ext cx="2560320" cy="3108960"/>
          </a:xfrm>
          <a:prstGeom prst="rect">
            <a:avLst/>
          </a:prstGeom>
          <a:noFill/>
          <a:ln/>
        </p:spPr>
        <p:txBody>
          <a:bodyPr wrap="square" rtlCol="0" anchor="t"/>
          <a:lstStyle/>
          <a:p>
            <a:pPr marL="342900" indent="-342900">
              <a:spcAft>
                <a:spcPts val="500"/>
              </a:spcAft>
              <a:buSzPct val="100000"/>
              <a:buChar char="•"/>
            </a:pPr>
            <a:r>
              <a:rPr lang="en-US" sz="1250" dirty="0">
                <a:solidFill>
                  <a:srgbClr val="1A1A1A"/>
                </a:solidFill>
                <a:latin typeface="Calibri" pitchFamily="34" charset="0"/>
                <a:ea typeface="Calibri" pitchFamily="34" charset="-122"/>
                <a:cs typeface="Calibri" pitchFamily="34" charset="-120"/>
              </a:rPr>
              <a:t>Continuing Education</a:t>
            </a:r>
            <a:endParaRPr lang="en-US" sz="1250" dirty="0"/>
          </a:p>
          <a:p>
            <a:pPr marL="342900" indent="-342900">
              <a:spcAft>
                <a:spcPts val="500"/>
              </a:spcAft>
              <a:buSzPct val="100000"/>
              <a:buChar char="•"/>
            </a:pPr>
            <a:r>
              <a:rPr lang="en-US" sz="1250" dirty="0">
                <a:solidFill>
                  <a:srgbClr val="1A1A1A"/>
                </a:solidFill>
                <a:latin typeface="Calibri" pitchFamily="34" charset="0"/>
                <a:ea typeface="Calibri" pitchFamily="34" charset="-122"/>
                <a:cs typeface="Calibri" pitchFamily="34" charset="-120"/>
              </a:rPr>
              <a:t>Updates on Products</a:t>
            </a:r>
            <a:endParaRPr lang="en-US" sz="1250" dirty="0"/>
          </a:p>
          <a:p>
            <a:pPr marL="342900" indent="-342900">
              <a:spcAft>
                <a:spcPts val="500"/>
              </a:spcAft>
              <a:buSzPct val="100000"/>
              <a:buChar char="•"/>
            </a:pPr>
            <a:r>
              <a:rPr lang="en-US" sz="1250" dirty="0">
                <a:solidFill>
                  <a:srgbClr val="1A1A1A"/>
                </a:solidFill>
                <a:latin typeface="Calibri" pitchFamily="34" charset="0"/>
                <a:ea typeface="Calibri" pitchFamily="34" charset="-122"/>
                <a:cs typeface="Calibri" pitchFamily="34" charset="-120"/>
              </a:rPr>
              <a:t>Google Classroom &amp; Quizlet</a:t>
            </a:r>
            <a:endParaRPr lang="en-US" sz="1250" dirty="0"/>
          </a:p>
          <a:p>
            <a:pPr marL="342900" indent="-342900">
              <a:spcAft>
                <a:spcPts val="500"/>
              </a:spcAft>
              <a:buSzPct val="100000"/>
              <a:buChar char="•"/>
            </a:pPr>
            <a:r>
              <a:rPr lang="en-US" sz="1250" dirty="0">
                <a:solidFill>
                  <a:srgbClr val="1A1A1A"/>
                </a:solidFill>
                <a:latin typeface="Calibri" pitchFamily="34" charset="0"/>
                <a:ea typeface="Calibri" pitchFamily="34" charset="-122"/>
                <a:cs typeface="Calibri" pitchFamily="34" charset="-120"/>
              </a:rPr>
              <a:t>AI-Supported Script Practice</a:t>
            </a:r>
            <a:endParaRPr lang="en-US" sz="1250" dirty="0"/>
          </a:p>
        </p:txBody>
      </p:sp>
      <p:pic>
        <p:nvPicPr>
          <p:cNvPr id="18" name="Image 0" descr="preencoded.png">
            <a:extLst>
              <a:ext uri="{FF2B5EF4-FFF2-40B4-BE49-F238E27FC236}">
                <a16:creationId xmlns:a16="http://schemas.microsoft.com/office/drawing/2014/main" id="{E8FA3616-953E-07AA-6187-CD7CDDCB50E9}"/>
              </a:ext>
            </a:extLst>
          </p:cNvPr>
          <p:cNvPicPr>
            <a:picLocks noChangeAspect="1"/>
          </p:cNvPicPr>
          <p:nvPr/>
        </p:nvPicPr>
        <p:blipFill>
          <a:blip r:embed="rId3"/>
          <a:stretch>
            <a:fillRect/>
          </a:stretch>
        </p:blipFill>
        <p:spPr>
          <a:xfrm>
            <a:off x="137160" y="4796028"/>
            <a:ext cx="1274820" cy="25858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9144000" cy="658368"/>
          </a:xfrm>
          <a:prstGeom prst="rect">
            <a:avLst/>
          </a:prstGeom>
          <a:solidFill>
            <a:srgbClr val="00558C"/>
          </a:solidFill>
          <a:ln w="12700">
            <a:solidFill>
              <a:srgbClr val="00558C"/>
            </a:solidFill>
            <a:prstDash val="solid"/>
          </a:ln>
        </p:spPr>
        <p:txBody>
          <a:bodyPr/>
          <a:lstStyle/>
          <a:p>
            <a:endParaRPr lang="en-US"/>
          </a:p>
        </p:txBody>
      </p:sp>
      <p:sp>
        <p:nvSpPr>
          <p:cNvPr id="3" name="Shape 1"/>
          <p:cNvSpPr/>
          <p:nvPr/>
        </p:nvSpPr>
        <p:spPr>
          <a:xfrm>
            <a:off x="0" y="658368"/>
            <a:ext cx="9144000" cy="50292"/>
          </a:xfrm>
          <a:prstGeom prst="rect">
            <a:avLst/>
          </a:prstGeom>
          <a:solidFill>
            <a:srgbClr val="FED041"/>
          </a:solidFill>
          <a:ln w="12700">
            <a:solidFill>
              <a:srgbClr val="FED041"/>
            </a:solidFill>
            <a:prstDash val="solid"/>
          </a:ln>
        </p:spPr>
        <p:txBody>
          <a:bodyPr/>
          <a:lstStyle/>
          <a:p>
            <a:endParaRPr lang="en-US"/>
          </a:p>
        </p:txBody>
      </p:sp>
      <p:sp>
        <p:nvSpPr>
          <p:cNvPr id="4" name="Text 2"/>
          <p:cNvSpPr/>
          <p:nvPr/>
        </p:nvSpPr>
        <p:spPr>
          <a:xfrm>
            <a:off x="274320" y="73152"/>
            <a:ext cx="8595360" cy="512064"/>
          </a:xfrm>
          <a:prstGeom prst="rect">
            <a:avLst/>
          </a:prstGeom>
          <a:noFill/>
          <a:ln/>
        </p:spPr>
        <p:txBody>
          <a:bodyPr wrap="square"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Classroom Training: What to Expect</a:t>
            </a:r>
            <a:endParaRPr lang="en-US" sz="2000" dirty="0"/>
          </a:p>
        </p:txBody>
      </p:sp>
      <p:sp>
        <p:nvSpPr>
          <p:cNvPr id="5" name="Shape 3"/>
          <p:cNvSpPr/>
          <p:nvPr/>
        </p:nvSpPr>
        <p:spPr>
          <a:xfrm>
            <a:off x="0" y="4718304"/>
            <a:ext cx="9144000" cy="425196"/>
          </a:xfrm>
          <a:prstGeom prst="rect">
            <a:avLst/>
          </a:prstGeom>
          <a:solidFill>
            <a:srgbClr val="FED041"/>
          </a:solidFill>
          <a:ln w="12700">
            <a:solidFill>
              <a:srgbClr val="FED041"/>
            </a:solidFill>
            <a:prstDash val="solid"/>
          </a:ln>
        </p:spPr>
        <p:txBody>
          <a:bodyPr/>
          <a:lstStyle/>
          <a:p>
            <a:endParaRPr lang="en-US"/>
          </a:p>
        </p:txBody>
      </p:sp>
      <p:sp>
        <p:nvSpPr>
          <p:cNvPr id="8" name="Text 5"/>
          <p:cNvSpPr/>
          <p:nvPr/>
        </p:nvSpPr>
        <p:spPr>
          <a:xfrm>
            <a:off x="6583680" y="4745736"/>
            <a:ext cx="2423160" cy="338328"/>
          </a:xfrm>
          <a:prstGeom prst="rect">
            <a:avLst/>
          </a:prstGeom>
          <a:noFill/>
          <a:ln/>
        </p:spPr>
        <p:txBody>
          <a:bodyPr wrap="square" rtlCol="0" anchor="ctr"/>
          <a:lstStyle/>
          <a:p>
            <a:pPr marL="0" indent="0" algn="r">
              <a:buNone/>
            </a:pPr>
            <a:r>
              <a:rPr lang="en-US" sz="1300" b="1" i="1" dirty="0">
                <a:solidFill>
                  <a:srgbClr val="00558C"/>
                </a:solidFill>
                <a:latin typeface="Calibri" pitchFamily="34" charset="0"/>
                <a:ea typeface="Calibri" pitchFamily="34" charset="-122"/>
                <a:cs typeface="Calibri" pitchFamily="34" charset="-120"/>
              </a:rPr>
              <a:t>MINDSET</a:t>
            </a:r>
            <a:endParaRPr lang="en-US" sz="1300" dirty="0"/>
          </a:p>
        </p:txBody>
      </p:sp>
      <p:sp>
        <p:nvSpPr>
          <p:cNvPr id="9" name="Text 6"/>
          <p:cNvSpPr/>
          <p:nvPr/>
        </p:nvSpPr>
        <p:spPr>
          <a:xfrm>
            <a:off x="365760" y="804672"/>
            <a:ext cx="8412480" cy="347472"/>
          </a:xfrm>
          <a:prstGeom prst="rect">
            <a:avLst/>
          </a:prstGeom>
          <a:noFill/>
          <a:ln/>
        </p:spPr>
        <p:txBody>
          <a:bodyPr wrap="square" rtlCol="0" anchor="ctr"/>
          <a:lstStyle/>
          <a:p>
            <a:pPr marL="0" indent="0">
              <a:buNone/>
            </a:pPr>
            <a:r>
              <a:rPr lang="en-US" sz="1400" b="1" dirty="0">
                <a:solidFill>
                  <a:srgbClr val="00558C"/>
                </a:solidFill>
                <a:latin typeface="Calibri" pitchFamily="34" charset="0"/>
                <a:ea typeface="Calibri" pitchFamily="34" charset="-122"/>
                <a:cs typeface="Calibri" pitchFamily="34" charset="-120"/>
              </a:rPr>
              <a:t>This is NOT just show up and absorb. Self-study is required.</a:t>
            </a:r>
            <a:endParaRPr lang="en-US" sz="1400" dirty="0"/>
          </a:p>
        </p:txBody>
      </p:sp>
      <p:sp>
        <p:nvSpPr>
          <p:cNvPr id="10" name="Text 7"/>
          <p:cNvSpPr/>
          <p:nvPr/>
        </p:nvSpPr>
        <p:spPr>
          <a:xfrm>
            <a:off x="365760" y="1170432"/>
            <a:ext cx="8412480" cy="3657600"/>
          </a:xfrm>
          <a:prstGeom prst="rect">
            <a:avLst/>
          </a:prstGeom>
          <a:noFill/>
          <a:ln/>
        </p:spPr>
        <p:txBody>
          <a:bodyPr wrap="square" rtlCol="0" anchor="t"/>
          <a:lstStyle/>
          <a:p>
            <a:pPr marL="342900" indent="-342900">
              <a:spcAft>
                <a:spcPts val="500"/>
              </a:spcAft>
              <a:buSzPct val="100000"/>
              <a:buChar char="•"/>
            </a:pPr>
            <a:r>
              <a:rPr lang="en-US" sz="1350" dirty="0">
                <a:solidFill>
                  <a:srgbClr val="1A1A1A"/>
                </a:solidFill>
                <a:latin typeface="Calibri" pitchFamily="34" charset="0"/>
                <a:ea typeface="Calibri" pitchFamily="34" charset="-122"/>
                <a:cs typeface="Calibri" pitchFamily="34" charset="-120"/>
              </a:rPr>
              <a:t>Classroom training runs Monday–Friday and must be completed in-office. Remote attendance is NOT permitted without prior approval from the Regional Agency Director or Agency Owner.</a:t>
            </a:r>
            <a:endParaRPr lang="en-US" sz="1350" dirty="0"/>
          </a:p>
          <a:p>
            <a:pPr marL="342900" indent="-342900">
              <a:spcAft>
                <a:spcPts val="500"/>
              </a:spcAft>
              <a:buSzPct val="100000"/>
              <a:buChar char="•"/>
            </a:pPr>
            <a:r>
              <a:rPr lang="en-US" sz="1350" dirty="0">
                <a:solidFill>
                  <a:srgbClr val="1A1A1A"/>
                </a:solidFill>
                <a:latin typeface="Calibri" pitchFamily="34" charset="0"/>
                <a:ea typeface="Calibri" pitchFamily="34" charset="-122"/>
                <a:cs typeface="Calibri" pitchFamily="34" charset="-120"/>
              </a:rPr>
              <a:t>Missing a day? You must complete a Competency-Based Assessment (CBA) or attend a paid make-up session — missed days do not just disappear.</a:t>
            </a:r>
            <a:endParaRPr lang="en-US" sz="1350" dirty="0"/>
          </a:p>
          <a:p>
            <a:pPr marL="342900" indent="-342900">
              <a:spcAft>
                <a:spcPts val="500"/>
              </a:spcAft>
              <a:buSzPct val="100000"/>
              <a:buChar char="•"/>
            </a:pPr>
            <a:r>
              <a:rPr lang="en-US" sz="1350" dirty="0">
                <a:solidFill>
                  <a:srgbClr val="1A1A1A"/>
                </a:solidFill>
                <a:latin typeface="Calibri" pitchFamily="34" charset="0"/>
                <a:ea typeface="Calibri" pitchFamily="34" charset="-122"/>
                <a:cs typeface="Calibri" pitchFamily="34" charset="-120"/>
              </a:rPr>
              <a:t>Progress reports are sent to leadership at least twice per week. Your performance and engagement are tracked from day one.</a:t>
            </a:r>
            <a:endParaRPr lang="en-US" sz="1350" dirty="0"/>
          </a:p>
          <a:p>
            <a:pPr marL="342900" indent="-342900">
              <a:spcAft>
                <a:spcPts val="500"/>
              </a:spcAft>
              <a:buSzPct val="100000"/>
              <a:buChar char="•"/>
            </a:pPr>
            <a:r>
              <a:rPr lang="en-US" sz="1350" dirty="0">
                <a:solidFill>
                  <a:srgbClr val="1A1A1A"/>
                </a:solidFill>
                <a:latin typeface="Calibri" pitchFamily="34" charset="0"/>
                <a:ea typeface="Calibri" pitchFamily="34" charset="-122"/>
                <a:cs typeface="Calibri" pitchFamily="34" charset="-120"/>
              </a:rPr>
              <a:t>You have access to: Google Classroom, Quizlet, AI-supported script practice tools, a worksite jargon dictionary, and a virtual training classroom.</a:t>
            </a:r>
            <a:endParaRPr lang="en-US" sz="1350" dirty="0"/>
          </a:p>
        </p:txBody>
      </p:sp>
      <p:sp>
        <p:nvSpPr>
          <p:cNvPr id="11" name="Shape 8"/>
          <p:cNvSpPr/>
          <p:nvPr/>
        </p:nvSpPr>
        <p:spPr>
          <a:xfrm>
            <a:off x="320040" y="3493008"/>
            <a:ext cx="8503920" cy="822960"/>
          </a:xfrm>
          <a:prstGeom prst="rect">
            <a:avLst/>
          </a:prstGeom>
          <a:solidFill>
            <a:srgbClr val="00558C"/>
          </a:solidFill>
          <a:ln w="25400">
            <a:solidFill>
              <a:srgbClr val="FED041"/>
            </a:solidFill>
            <a:prstDash val="solid"/>
          </a:ln>
        </p:spPr>
        <p:txBody>
          <a:bodyPr/>
          <a:lstStyle/>
          <a:p>
            <a:endParaRPr lang="en-US"/>
          </a:p>
        </p:txBody>
      </p:sp>
      <p:sp>
        <p:nvSpPr>
          <p:cNvPr id="12" name="Text 9"/>
          <p:cNvSpPr/>
          <p:nvPr/>
        </p:nvSpPr>
        <p:spPr>
          <a:xfrm>
            <a:off x="457200" y="3529584"/>
            <a:ext cx="8229600" cy="749808"/>
          </a:xfrm>
          <a:prstGeom prst="rect">
            <a:avLst/>
          </a:prstGeom>
          <a:noFill/>
          <a:ln/>
        </p:spPr>
        <p:txBody>
          <a:bodyPr wrap="square" rtlCol="0" anchor="ctr"/>
          <a:lstStyle/>
          <a:p>
            <a:pPr marL="0" indent="0" algn="ctr">
              <a:buNone/>
            </a:pPr>
            <a:r>
              <a:rPr lang="en-US" sz="1300" b="1" dirty="0">
                <a:solidFill>
                  <a:srgbClr val="FED041"/>
                </a:solidFill>
                <a:latin typeface="Calibri" pitchFamily="34" charset="0"/>
                <a:ea typeface="Calibri" pitchFamily="34" charset="-122"/>
                <a:cs typeface="Calibri" pitchFamily="34" charset="-120"/>
              </a:rPr>
              <a:t>The agents who earn the most and get off to the fastest start are the ones who are studying before class, between sessions, and after hours. The better you know our process, the better your income.</a:t>
            </a:r>
            <a:endParaRPr lang="en-US" sz="1300" dirty="0"/>
          </a:p>
        </p:txBody>
      </p:sp>
      <p:pic>
        <p:nvPicPr>
          <p:cNvPr id="13" name="Image 0" descr="preencoded.png">
            <a:extLst>
              <a:ext uri="{FF2B5EF4-FFF2-40B4-BE49-F238E27FC236}">
                <a16:creationId xmlns:a16="http://schemas.microsoft.com/office/drawing/2014/main" id="{E10995C9-9939-0203-D268-2EA7D6554223}"/>
              </a:ext>
            </a:extLst>
          </p:cNvPr>
          <p:cNvPicPr>
            <a:picLocks noChangeAspect="1"/>
          </p:cNvPicPr>
          <p:nvPr/>
        </p:nvPicPr>
        <p:blipFill>
          <a:blip r:embed="rId3"/>
          <a:stretch>
            <a:fillRect/>
          </a:stretch>
        </p:blipFill>
        <p:spPr>
          <a:xfrm>
            <a:off x="137160" y="4796028"/>
            <a:ext cx="1274820" cy="25858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9144000" cy="658368"/>
          </a:xfrm>
          <a:prstGeom prst="rect">
            <a:avLst/>
          </a:prstGeom>
          <a:solidFill>
            <a:srgbClr val="00558C"/>
          </a:solidFill>
          <a:ln w="12700">
            <a:solidFill>
              <a:srgbClr val="00558C"/>
            </a:solidFill>
            <a:prstDash val="solid"/>
          </a:ln>
        </p:spPr>
        <p:txBody>
          <a:bodyPr/>
          <a:lstStyle/>
          <a:p>
            <a:endParaRPr lang="en-US"/>
          </a:p>
        </p:txBody>
      </p:sp>
      <p:sp>
        <p:nvSpPr>
          <p:cNvPr id="3" name="Shape 1"/>
          <p:cNvSpPr/>
          <p:nvPr/>
        </p:nvSpPr>
        <p:spPr>
          <a:xfrm>
            <a:off x="0" y="658368"/>
            <a:ext cx="9144000" cy="50292"/>
          </a:xfrm>
          <a:prstGeom prst="rect">
            <a:avLst/>
          </a:prstGeom>
          <a:solidFill>
            <a:srgbClr val="FED041"/>
          </a:solidFill>
          <a:ln w="12700">
            <a:solidFill>
              <a:srgbClr val="FED041"/>
            </a:solidFill>
            <a:prstDash val="solid"/>
          </a:ln>
        </p:spPr>
        <p:txBody>
          <a:bodyPr/>
          <a:lstStyle/>
          <a:p>
            <a:endParaRPr lang="en-US"/>
          </a:p>
        </p:txBody>
      </p:sp>
      <p:sp>
        <p:nvSpPr>
          <p:cNvPr id="4" name="Text 2"/>
          <p:cNvSpPr/>
          <p:nvPr/>
        </p:nvSpPr>
        <p:spPr>
          <a:xfrm>
            <a:off x="274320" y="73152"/>
            <a:ext cx="8595360" cy="512064"/>
          </a:xfrm>
          <a:prstGeom prst="rect">
            <a:avLst/>
          </a:prstGeom>
          <a:noFill/>
          <a:ln/>
        </p:spPr>
        <p:txBody>
          <a:bodyPr wrap="square"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Classroom Training: Daily Curriculum</a:t>
            </a:r>
            <a:endParaRPr lang="en-US" sz="2000" dirty="0"/>
          </a:p>
        </p:txBody>
      </p:sp>
      <p:sp>
        <p:nvSpPr>
          <p:cNvPr id="5" name="Shape 3"/>
          <p:cNvSpPr/>
          <p:nvPr/>
        </p:nvSpPr>
        <p:spPr>
          <a:xfrm>
            <a:off x="0" y="4718304"/>
            <a:ext cx="9144000" cy="425196"/>
          </a:xfrm>
          <a:prstGeom prst="rect">
            <a:avLst/>
          </a:prstGeom>
          <a:solidFill>
            <a:srgbClr val="FED041"/>
          </a:solidFill>
          <a:ln w="12700">
            <a:solidFill>
              <a:srgbClr val="FED041"/>
            </a:solidFill>
            <a:prstDash val="solid"/>
          </a:ln>
        </p:spPr>
        <p:txBody>
          <a:bodyPr/>
          <a:lstStyle/>
          <a:p>
            <a:endParaRPr lang="en-US"/>
          </a:p>
        </p:txBody>
      </p:sp>
      <p:sp>
        <p:nvSpPr>
          <p:cNvPr id="6" name="Shape 4"/>
          <p:cNvSpPr/>
          <p:nvPr/>
        </p:nvSpPr>
        <p:spPr>
          <a:xfrm>
            <a:off x="128016" y="4745736"/>
            <a:ext cx="1965960" cy="338328"/>
          </a:xfrm>
          <a:prstGeom prst="rect">
            <a:avLst/>
          </a:prstGeom>
          <a:solidFill>
            <a:srgbClr val="FFFFFF"/>
          </a:solidFill>
          <a:ln w="12700">
            <a:solidFill>
              <a:srgbClr val="FFFFFF"/>
            </a:solidFill>
            <a:prstDash val="solid"/>
          </a:ln>
        </p:spPr>
        <p:txBody>
          <a:bodyPr/>
          <a:lstStyle/>
          <a:p>
            <a:endParaRPr lang="en-US"/>
          </a:p>
        </p:txBody>
      </p:sp>
      <p:pic>
        <p:nvPicPr>
          <p:cNvPr id="7" name="Image 0" descr="preencoded.png"/>
          <p:cNvPicPr>
            <a:picLocks noChangeAspect="1"/>
          </p:cNvPicPr>
          <p:nvPr/>
        </p:nvPicPr>
        <p:blipFill>
          <a:blip r:embed="rId3"/>
          <a:stretch>
            <a:fillRect/>
          </a:stretch>
        </p:blipFill>
        <p:spPr>
          <a:xfrm>
            <a:off x="155448" y="4764024"/>
            <a:ext cx="1874520" cy="301752"/>
          </a:xfrm>
          <a:prstGeom prst="rect">
            <a:avLst/>
          </a:prstGeom>
        </p:spPr>
      </p:pic>
      <p:sp>
        <p:nvSpPr>
          <p:cNvPr id="8" name="Text 5"/>
          <p:cNvSpPr/>
          <p:nvPr/>
        </p:nvSpPr>
        <p:spPr>
          <a:xfrm>
            <a:off x="6583680" y="4745736"/>
            <a:ext cx="2423160" cy="338328"/>
          </a:xfrm>
          <a:prstGeom prst="rect">
            <a:avLst/>
          </a:prstGeom>
          <a:noFill/>
          <a:ln/>
        </p:spPr>
        <p:txBody>
          <a:bodyPr wrap="square" rtlCol="0" anchor="ctr"/>
          <a:lstStyle/>
          <a:p>
            <a:pPr marL="0" indent="0" algn="r">
              <a:buNone/>
            </a:pPr>
            <a:r>
              <a:rPr lang="en-US" sz="1300" b="1" i="1" dirty="0">
                <a:solidFill>
                  <a:srgbClr val="00558C"/>
                </a:solidFill>
                <a:latin typeface="Calibri" pitchFamily="34" charset="0"/>
                <a:ea typeface="Calibri" pitchFamily="34" charset="-122"/>
                <a:cs typeface="Calibri" pitchFamily="34" charset="-120"/>
              </a:rPr>
              <a:t>MINDSET</a:t>
            </a:r>
            <a:endParaRPr lang="en-US" sz="1300" dirty="0"/>
          </a:p>
        </p:txBody>
      </p:sp>
      <p:sp>
        <p:nvSpPr>
          <p:cNvPr id="9" name="Shape 6"/>
          <p:cNvSpPr/>
          <p:nvPr/>
        </p:nvSpPr>
        <p:spPr>
          <a:xfrm>
            <a:off x="274320" y="841248"/>
            <a:ext cx="1600200" cy="384048"/>
          </a:xfrm>
          <a:prstGeom prst="rect">
            <a:avLst/>
          </a:prstGeom>
          <a:solidFill>
            <a:srgbClr val="00558C"/>
          </a:solidFill>
          <a:ln w="12700">
            <a:solidFill>
              <a:srgbClr val="00558C"/>
            </a:solidFill>
            <a:prstDash val="solid"/>
          </a:ln>
        </p:spPr>
        <p:txBody>
          <a:bodyPr/>
          <a:lstStyle/>
          <a:p>
            <a:endParaRPr lang="en-US"/>
          </a:p>
        </p:txBody>
      </p:sp>
      <p:sp>
        <p:nvSpPr>
          <p:cNvPr id="10" name="Text 7"/>
          <p:cNvSpPr/>
          <p:nvPr/>
        </p:nvSpPr>
        <p:spPr>
          <a:xfrm>
            <a:off x="274320" y="841248"/>
            <a:ext cx="1600200" cy="384048"/>
          </a:xfrm>
          <a:prstGeom prst="rect">
            <a:avLst/>
          </a:prstGeom>
          <a:noFill/>
          <a:ln/>
        </p:spPr>
        <p:txBody>
          <a:bodyPr wrap="square" rtlCol="0" anchor="ctr"/>
          <a:lstStyle/>
          <a:p>
            <a:pPr marL="0" indent="0" algn="ctr">
              <a:buNone/>
            </a:pPr>
            <a:r>
              <a:rPr lang="en-US" sz="1400" b="1" dirty="0">
                <a:solidFill>
                  <a:srgbClr val="FED041"/>
                </a:solidFill>
                <a:latin typeface="Calibri" pitchFamily="34" charset="0"/>
                <a:ea typeface="Calibri" pitchFamily="34" charset="-122"/>
                <a:cs typeface="Calibri" pitchFamily="34" charset="-120"/>
              </a:rPr>
              <a:t>MON</a:t>
            </a:r>
            <a:endParaRPr lang="en-US" sz="1400" dirty="0"/>
          </a:p>
        </p:txBody>
      </p:sp>
      <p:sp>
        <p:nvSpPr>
          <p:cNvPr id="11" name="Shape 8"/>
          <p:cNvSpPr/>
          <p:nvPr/>
        </p:nvSpPr>
        <p:spPr>
          <a:xfrm>
            <a:off x="274320" y="1225296"/>
            <a:ext cx="1600200" cy="3246120"/>
          </a:xfrm>
          <a:prstGeom prst="rect">
            <a:avLst/>
          </a:prstGeom>
          <a:solidFill>
            <a:srgbClr val="F5F8FA"/>
          </a:solidFill>
          <a:ln w="12700">
            <a:solidFill>
              <a:srgbClr val="CCDDEE"/>
            </a:solidFill>
            <a:prstDash val="solid"/>
          </a:ln>
        </p:spPr>
        <p:txBody>
          <a:bodyPr/>
          <a:lstStyle/>
          <a:p>
            <a:endParaRPr lang="en-US"/>
          </a:p>
        </p:txBody>
      </p:sp>
      <p:sp>
        <p:nvSpPr>
          <p:cNvPr id="12" name="Text 9"/>
          <p:cNvSpPr/>
          <p:nvPr/>
        </p:nvSpPr>
        <p:spPr>
          <a:xfrm>
            <a:off x="347472" y="1298448"/>
            <a:ext cx="1463040" cy="3108960"/>
          </a:xfrm>
          <a:prstGeom prst="rect">
            <a:avLst/>
          </a:prstGeom>
          <a:noFill/>
          <a:ln/>
        </p:spPr>
        <p:txBody>
          <a:bodyPr wrap="square" rtlCol="0" anchor="t"/>
          <a:lstStyle/>
          <a:p>
            <a:pPr marL="0" indent="0">
              <a:lnSpc>
                <a:spcPct val="130000"/>
              </a:lnSpc>
              <a:buNone/>
            </a:pPr>
            <a:r>
              <a:rPr lang="en-US" sz="1100" dirty="0">
                <a:solidFill>
                  <a:srgbClr val="1A1A1A"/>
                </a:solidFill>
                <a:latin typeface="Calibri" pitchFamily="34" charset="0"/>
                <a:ea typeface="Calibri" pitchFamily="34" charset="-122"/>
                <a:cs typeface="Calibri" pitchFamily="34" charset="-120"/>
              </a:rPr>
              <a:t>Modules 1.1 &amp; 1.2</a:t>
            </a:r>
            <a:endParaRPr lang="en-US" sz="1100" dirty="0"/>
          </a:p>
          <a:p>
            <a:pPr marL="0" indent="0">
              <a:lnSpc>
                <a:spcPct val="130000"/>
              </a:lnSpc>
              <a:buNone/>
            </a:pPr>
            <a:r>
              <a:rPr lang="en-US" sz="1100" dirty="0">
                <a:solidFill>
                  <a:srgbClr val="1A1A1A"/>
                </a:solidFill>
                <a:latin typeface="Calibri" pitchFamily="34" charset="0"/>
                <a:ea typeface="Calibri" pitchFamily="34" charset="-122"/>
                <a:cs typeface="Calibri" pitchFamily="34" charset="-120"/>
              </a:rPr>
              <a:t>Technology intro</a:t>
            </a:r>
            <a:endParaRPr lang="en-US" sz="1100" dirty="0"/>
          </a:p>
          <a:p>
            <a:pPr marL="0" indent="0">
              <a:lnSpc>
                <a:spcPct val="130000"/>
              </a:lnSpc>
              <a:buNone/>
            </a:pPr>
            <a:r>
              <a:rPr lang="en-US" sz="1100" dirty="0">
                <a:solidFill>
                  <a:srgbClr val="1A1A1A"/>
                </a:solidFill>
                <a:latin typeface="Calibri" pitchFamily="34" charset="0"/>
                <a:ea typeface="Calibri" pitchFamily="34" charset="-122"/>
                <a:cs typeface="Calibri" pitchFamily="34" charset="-120"/>
              </a:rPr>
              <a:t>Script: GK Intro, 30-Second Commercial, FEOs</a:t>
            </a:r>
            <a:endParaRPr lang="en-US" sz="1100" dirty="0"/>
          </a:p>
        </p:txBody>
      </p:sp>
      <p:sp>
        <p:nvSpPr>
          <p:cNvPr id="13" name="Shape 10"/>
          <p:cNvSpPr/>
          <p:nvPr/>
        </p:nvSpPr>
        <p:spPr>
          <a:xfrm>
            <a:off x="2011680" y="841248"/>
            <a:ext cx="1600200" cy="384048"/>
          </a:xfrm>
          <a:prstGeom prst="rect">
            <a:avLst/>
          </a:prstGeom>
          <a:solidFill>
            <a:srgbClr val="00558C"/>
          </a:solidFill>
          <a:ln w="12700">
            <a:solidFill>
              <a:srgbClr val="00558C"/>
            </a:solidFill>
            <a:prstDash val="solid"/>
          </a:ln>
        </p:spPr>
        <p:txBody>
          <a:bodyPr/>
          <a:lstStyle/>
          <a:p>
            <a:endParaRPr lang="en-US"/>
          </a:p>
        </p:txBody>
      </p:sp>
      <p:sp>
        <p:nvSpPr>
          <p:cNvPr id="14" name="Text 11"/>
          <p:cNvSpPr/>
          <p:nvPr/>
        </p:nvSpPr>
        <p:spPr>
          <a:xfrm>
            <a:off x="2011680" y="841248"/>
            <a:ext cx="1600200" cy="384048"/>
          </a:xfrm>
          <a:prstGeom prst="rect">
            <a:avLst/>
          </a:prstGeom>
          <a:noFill/>
          <a:ln/>
        </p:spPr>
        <p:txBody>
          <a:bodyPr wrap="square" rtlCol="0" anchor="ctr"/>
          <a:lstStyle/>
          <a:p>
            <a:pPr marL="0" indent="0" algn="ctr">
              <a:buNone/>
            </a:pPr>
            <a:r>
              <a:rPr lang="en-US" sz="1400" b="1" dirty="0">
                <a:solidFill>
                  <a:srgbClr val="FED041"/>
                </a:solidFill>
                <a:latin typeface="Calibri" pitchFamily="34" charset="0"/>
                <a:ea typeface="Calibri" pitchFamily="34" charset="-122"/>
                <a:cs typeface="Calibri" pitchFamily="34" charset="-120"/>
              </a:rPr>
              <a:t>TUE</a:t>
            </a:r>
            <a:endParaRPr lang="en-US" sz="1400" dirty="0"/>
          </a:p>
        </p:txBody>
      </p:sp>
      <p:sp>
        <p:nvSpPr>
          <p:cNvPr id="15" name="Shape 12"/>
          <p:cNvSpPr/>
          <p:nvPr/>
        </p:nvSpPr>
        <p:spPr>
          <a:xfrm>
            <a:off x="2011680" y="1225296"/>
            <a:ext cx="1600200" cy="3246120"/>
          </a:xfrm>
          <a:prstGeom prst="rect">
            <a:avLst/>
          </a:prstGeom>
          <a:solidFill>
            <a:srgbClr val="F5F8FA"/>
          </a:solidFill>
          <a:ln w="12700">
            <a:solidFill>
              <a:srgbClr val="CCDDEE"/>
            </a:solidFill>
            <a:prstDash val="solid"/>
          </a:ln>
        </p:spPr>
        <p:txBody>
          <a:bodyPr/>
          <a:lstStyle/>
          <a:p>
            <a:endParaRPr lang="en-US"/>
          </a:p>
        </p:txBody>
      </p:sp>
      <p:sp>
        <p:nvSpPr>
          <p:cNvPr id="16" name="Text 13"/>
          <p:cNvSpPr/>
          <p:nvPr/>
        </p:nvSpPr>
        <p:spPr>
          <a:xfrm>
            <a:off x="2084832" y="1298448"/>
            <a:ext cx="1463040" cy="3108960"/>
          </a:xfrm>
          <a:prstGeom prst="rect">
            <a:avLst/>
          </a:prstGeom>
          <a:noFill/>
          <a:ln/>
        </p:spPr>
        <p:txBody>
          <a:bodyPr wrap="square" rtlCol="0" anchor="t"/>
          <a:lstStyle/>
          <a:p>
            <a:pPr marL="0" indent="0">
              <a:lnSpc>
                <a:spcPct val="130000"/>
              </a:lnSpc>
              <a:buNone/>
            </a:pPr>
            <a:r>
              <a:rPr lang="en-US" sz="1100" dirty="0">
                <a:solidFill>
                  <a:srgbClr val="1A1A1A"/>
                </a:solidFill>
                <a:latin typeface="Calibri" pitchFamily="34" charset="0"/>
                <a:ea typeface="Calibri" pitchFamily="34" charset="-122"/>
                <a:cs typeface="Calibri" pitchFamily="34" charset="-120"/>
              </a:rPr>
              <a:t>Module 1.3 — The Blueprint</a:t>
            </a:r>
            <a:endParaRPr lang="en-US" sz="1100" dirty="0"/>
          </a:p>
          <a:p>
            <a:pPr marL="0" indent="0">
              <a:lnSpc>
                <a:spcPct val="130000"/>
              </a:lnSpc>
              <a:buNone/>
            </a:pPr>
            <a:r>
              <a:rPr lang="en-US" sz="1100" dirty="0">
                <a:solidFill>
                  <a:srgbClr val="1A1A1A"/>
                </a:solidFill>
                <a:latin typeface="Calibri" pitchFamily="34" charset="0"/>
                <a:ea typeface="Calibri" pitchFamily="34" charset="-122"/>
                <a:cs typeface="Calibri" pitchFamily="34" charset="-120"/>
              </a:rPr>
              <a:t>10 Blocks of Time / 4-Week Forecast</a:t>
            </a:r>
            <a:endParaRPr lang="en-US" sz="1100" dirty="0"/>
          </a:p>
          <a:p>
            <a:pPr marL="0" indent="0">
              <a:lnSpc>
                <a:spcPct val="130000"/>
              </a:lnSpc>
              <a:buNone/>
            </a:pPr>
            <a:r>
              <a:rPr lang="en-US" sz="1100" dirty="0">
                <a:solidFill>
                  <a:srgbClr val="1A1A1A"/>
                </a:solidFill>
                <a:latin typeface="Calibri" pitchFamily="34" charset="0"/>
                <a:ea typeface="Calibri" pitchFamily="34" charset="-122"/>
                <a:cs typeface="Calibri" pitchFamily="34" charset="-120"/>
              </a:rPr>
              <a:t>Role play: GK, Commercial, FEO, Presentation</a:t>
            </a:r>
            <a:endParaRPr lang="en-US" sz="1100" dirty="0"/>
          </a:p>
        </p:txBody>
      </p:sp>
      <p:sp>
        <p:nvSpPr>
          <p:cNvPr id="17" name="Shape 14"/>
          <p:cNvSpPr/>
          <p:nvPr/>
        </p:nvSpPr>
        <p:spPr>
          <a:xfrm>
            <a:off x="3749040" y="841248"/>
            <a:ext cx="1600200" cy="384048"/>
          </a:xfrm>
          <a:prstGeom prst="rect">
            <a:avLst/>
          </a:prstGeom>
          <a:solidFill>
            <a:srgbClr val="00558C"/>
          </a:solidFill>
          <a:ln w="12700">
            <a:solidFill>
              <a:srgbClr val="00558C"/>
            </a:solidFill>
            <a:prstDash val="solid"/>
          </a:ln>
        </p:spPr>
        <p:txBody>
          <a:bodyPr/>
          <a:lstStyle/>
          <a:p>
            <a:endParaRPr lang="en-US"/>
          </a:p>
        </p:txBody>
      </p:sp>
      <p:sp>
        <p:nvSpPr>
          <p:cNvPr id="18" name="Text 15"/>
          <p:cNvSpPr/>
          <p:nvPr/>
        </p:nvSpPr>
        <p:spPr>
          <a:xfrm>
            <a:off x="3749040" y="841248"/>
            <a:ext cx="1600200" cy="384048"/>
          </a:xfrm>
          <a:prstGeom prst="rect">
            <a:avLst/>
          </a:prstGeom>
          <a:noFill/>
          <a:ln/>
        </p:spPr>
        <p:txBody>
          <a:bodyPr wrap="square" rtlCol="0" anchor="ctr"/>
          <a:lstStyle/>
          <a:p>
            <a:pPr marL="0" indent="0" algn="ctr">
              <a:buNone/>
            </a:pPr>
            <a:r>
              <a:rPr lang="en-US" sz="1400" b="1" dirty="0">
                <a:solidFill>
                  <a:srgbClr val="FED041"/>
                </a:solidFill>
                <a:latin typeface="Calibri" pitchFamily="34" charset="0"/>
                <a:ea typeface="Calibri" pitchFamily="34" charset="-122"/>
                <a:cs typeface="Calibri" pitchFamily="34" charset="-120"/>
              </a:rPr>
              <a:t>WED</a:t>
            </a:r>
            <a:endParaRPr lang="en-US" sz="1400" dirty="0"/>
          </a:p>
        </p:txBody>
      </p:sp>
      <p:sp>
        <p:nvSpPr>
          <p:cNvPr id="19" name="Shape 16"/>
          <p:cNvSpPr/>
          <p:nvPr/>
        </p:nvSpPr>
        <p:spPr>
          <a:xfrm>
            <a:off x="3749040" y="1225296"/>
            <a:ext cx="1600200" cy="3246120"/>
          </a:xfrm>
          <a:prstGeom prst="rect">
            <a:avLst/>
          </a:prstGeom>
          <a:solidFill>
            <a:srgbClr val="F5F8FA"/>
          </a:solidFill>
          <a:ln w="12700">
            <a:solidFill>
              <a:srgbClr val="CCDDEE"/>
            </a:solidFill>
            <a:prstDash val="solid"/>
          </a:ln>
        </p:spPr>
        <p:txBody>
          <a:bodyPr/>
          <a:lstStyle/>
          <a:p>
            <a:endParaRPr lang="en-US"/>
          </a:p>
        </p:txBody>
      </p:sp>
      <p:sp>
        <p:nvSpPr>
          <p:cNvPr id="20" name="Text 17"/>
          <p:cNvSpPr/>
          <p:nvPr/>
        </p:nvSpPr>
        <p:spPr>
          <a:xfrm>
            <a:off x="3822192" y="1298448"/>
            <a:ext cx="1463040" cy="3108960"/>
          </a:xfrm>
          <a:prstGeom prst="rect">
            <a:avLst/>
          </a:prstGeom>
          <a:noFill/>
          <a:ln/>
        </p:spPr>
        <p:txBody>
          <a:bodyPr wrap="square" rtlCol="0" anchor="t"/>
          <a:lstStyle/>
          <a:p>
            <a:pPr marL="0" indent="0">
              <a:lnSpc>
                <a:spcPct val="130000"/>
              </a:lnSpc>
              <a:buNone/>
            </a:pPr>
            <a:r>
              <a:rPr lang="en-US" sz="1100" dirty="0">
                <a:solidFill>
                  <a:srgbClr val="1A1A1A"/>
                </a:solidFill>
                <a:latin typeface="Calibri" pitchFamily="34" charset="0"/>
                <a:ea typeface="Calibri" pitchFamily="34" charset="-122"/>
                <a:cs typeface="Calibri" pitchFamily="34" charset="-120"/>
              </a:rPr>
              <a:t>Modules 2.1 &amp; 3.1</a:t>
            </a:r>
            <a:endParaRPr lang="en-US" sz="1100" dirty="0"/>
          </a:p>
          <a:p>
            <a:pPr marL="0" indent="0">
              <a:lnSpc>
                <a:spcPct val="130000"/>
              </a:lnSpc>
              <a:buNone/>
            </a:pPr>
            <a:r>
              <a:rPr lang="en-US" sz="1100" dirty="0">
                <a:solidFill>
                  <a:srgbClr val="1A1A1A"/>
                </a:solidFill>
                <a:latin typeface="Calibri" pitchFamily="34" charset="0"/>
                <a:ea typeface="Calibri" pitchFamily="34" charset="-122"/>
                <a:cs typeface="Calibri" pitchFamily="34" charset="-120"/>
              </a:rPr>
              <a:t>Section 125 &amp; BEOs</a:t>
            </a:r>
            <a:endParaRPr lang="en-US" sz="1100" dirty="0"/>
          </a:p>
          <a:p>
            <a:pPr marL="0" indent="0">
              <a:lnSpc>
                <a:spcPct val="130000"/>
              </a:lnSpc>
              <a:buNone/>
            </a:pPr>
            <a:r>
              <a:rPr lang="en-US" sz="1100" dirty="0">
                <a:solidFill>
                  <a:srgbClr val="1A1A1A"/>
                </a:solidFill>
                <a:latin typeface="Calibri" pitchFamily="34" charset="0"/>
                <a:ea typeface="Calibri" pitchFamily="34" charset="-122"/>
                <a:cs typeface="Calibri" pitchFamily="34" charset="-120"/>
              </a:rPr>
              <a:t>How to Log Walk-Ins</a:t>
            </a:r>
            <a:endParaRPr lang="en-US" sz="1100" dirty="0"/>
          </a:p>
        </p:txBody>
      </p:sp>
      <p:sp>
        <p:nvSpPr>
          <p:cNvPr id="21" name="Shape 18"/>
          <p:cNvSpPr/>
          <p:nvPr/>
        </p:nvSpPr>
        <p:spPr>
          <a:xfrm>
            <a:off x="5486400" y="841248"/>
            <a:ext cx="1600200" cy="384048"/>
          </a:xfrm>
          <a:prstGeom prst="rect">
            <a:avLst/>
          </a:prstGeom>
          <a:solidFill>
            <a:srgbClr val="00558C"/>
          </a:solidFill>
          <a:ln w="12700">
            <a:solidFill>
              <a:srgbClr val="00558C"/>
            </a:solidFill>
            <a:prstDash val="solid"/>
          </a:ln>
        </p:spPr>
        <p:txBody>
          <a:bodyPr/>
          <a:lstStyle/>
          <a:p>
            <a:endParaRPr lang="en-US"/>
          </a:p>
        </p:txBody>
      </p:sp>
      <p:sp>
        <p:nvSpPr>
          <p:cNvPr id="22" name="Text 19"/>
          <p:cNvSpPr/>
          <p:nvPr/>
        </p:nvSpPr>
        <p:spPr>
          <a:xfrm>
            <a:off x="5486400" y="841248"/>
            <a:ext cx="1600200" cy="384048"/>
          </a:xfrm>
          <a:prstGeom prst="rect">
            <a:avLst/>
          </a:prstGeom>
          <a:noFill/>
          <a:ln/>
        </p:spPr>
        <p:txBody>
          <a:bodyPr wrap="square" rtlCol="0" anchor="ctr"/>
          <a:lstStyle/>
          <a:p>
            <a:pPr marL="0" indent="0" algn="ctr">
              <a:buNone/>
            </a:pPr>
            <a:r>
              <a:rPr lang="en-US" sz="1400" b="1" dirty="0">
                <a:solidFill>
                  <a:srgbClr val="FED041"/>
                </a:solidFill>
                <a:latin typeface="Calibri" pitchFamily="34" charset="0"/>
                <a:ea typeface="Calibri" pitchFamily="34" charset="-122"/>
                <a:cs typeface="Calibri" pitchFamily="34" charset="-120"/>
              </a:rPr>
              <a:t>THU</a:t>
            </a:r>
            <a:endParaRPr lang="en-US" sz="1400" dirty="0"/>
          </a:p>
        </p:txBody>
      </p:sp>
      <p:sp>
        <p:nvSpPr>
          <p:cNvPr id="23" name="Shape 20"/>
          <p:cNvSpPr/>
          <p:nvPr/>
        </p:nvSpPr>
        <p:spPr>
          <a:xfrm>
            <a:off x="5486400" y="1225296"/>
            <a:ext cx="1600200" cy="3246120"/>
          </a:xfrm>
          <a:prstGeom prst="rect">
            <a:avLst/>
          </a:prstGeom>
          <a:solidFill>
            <a:srgbClr val="F5F8FA"/>
          </a:solidFill>
          <a:ln w="12700">
            <a:solidFill>
              <a:srgbClr val="CCDDEE"/>
            </a:solidFill>
            <a:prstDash val="solid"/>
          </a:ln>
        </p:spPr>
        <p:txBody>
          <a:bodyPr/>
          <a:lstStyle/>
          <a:p>
            <a:endParaRPr lang="en-US"/>
          </a:p>
        </p:txBody>
      </p:sp>
      <p:sp>
        <p:nvSpPr>
          <p:cNvPr id="24" name="Text 21"/>
          <p:cNvSpPr/>
          <p:nvPr/>
        </p:nvSpPr>
        <p:spPr>
          <a:xfrm>
            <a:off x="5559552" y="1298448"/>
            <a:ext cx="1463040" cy="3108960"/>
          </a:xfrm>
          <a:prstGeom prst="rect">
            <a:avLst/>
          </a:prstGeom>
          <a:noFill/>
          <a:ln/>
        </p:spPr>
        <p:txBody>
          <a:bodyPr wrap="square" rtlCol="0" anchor="t"/>
          <a:lstStyle/>
          <a:p>
            <a:pPr marL="0" indent="0">
              <a:lnSpc>
                <a:spcPct val="130000"/>
              </a:lnSpc>
              <a:buNone/>
            </a:pPr>
            <a:r>
              <a:rPr lang="en-US" sz="1100" dirty="0">
                <a:solidFill>
                  <a:srgbClr val="1A1A1A"/>
                </a:solidFill>
                <a:latin typeface="Calibri" pitchFamily="34" charset="0"/>
                <a:ea typeface="Calibri" pitchFamily="34" charset="-122"/>
                <a:cs typeface="Calibri" pitchFamily="34" charset="-120"/>
              </a:rPr>
              <a:t>Module 4.1 — Goals &amp; MRO</a:t>
            </a:r>
            <a:endParaRPr lang="en-US" sz="1100" dirty="0"/>
          </a:p>
          <a:p>
            <a:pPr marL="0" indent="0">
              <a:lnSpc>
                <a:spcPct val="130000"/>
              </a:lnSpc>
              <a:buNone/>
            </a:pPr>
            <a:r>
              <a:rPr lang="en-US" sz="1100" dirty="0">
                <a:solidFill>
                  <a:srgbClr val="1A1A1A"/>
                </a:solidFill>
                <a:latin typeface="Calibri" pitchFamily="34" charset="0"/>
                <a:ea typeface="Calibri" pitchFamily="34" charset="-122"/>
                <a:cs typeface="Calibri" pitchFamily="34" charset="-120"/>
              </a:rPr>
              <a:t>Pulling Leads</a:t>
            </a:r>
            <a:endParaRPr lang="en-US" sz="1100" dirty="0"/>
          </a:p>
          <a:p>
            <a:pPr marL="0" indent="0">
              <a:lnSpc>
                <a:spcPct val="130000"/>
              </a:lnSpc>
              <a:buNone/>
            </a:pPr>
            <a:r>
              <a:rPr lang="en-US" sz="1100" dirty="0">
                <a:solidFill>
                  <a:srgbClr val="1A1A1A"/>
                </a:solidFill>
                <a:latin typeface="Calibri" pitchFamily="34" charset="0"/>
                <a:ea typeface="Calibri" pitchFamily="34" charset="-122"/>
                <a:cs typeface="Calibri" pitchFamily="34" charset="-120"/>
              </a:rPr>
              <a:t>Field Training Expectations</a:t>
            </a:r>
            <a:endParaRPr lang="en-US" sz="1100" dirty="0"/>
          </a:p>
          <a:p>
            <a:pPr marL="0" indent="0">
              <a:lnSpc>
                <a:spcPct val="130000"/>
              </a:lnSpc>
              <a:buNone/>
            </a:pPr>
            <a:r>
              <a:rPr lang="en-US" sz="1100" dirty="0">
                <a:solidFill>
                  <a:srgbClr val="1A1A1A"/>
                </a:solidFill>
                <a:latin typeface="Calibri" pitchFamily="34" charset="0"/>
                <a:ea typeface="Calibri" pitchFamily="34" charset="-122"/>
                <a:cs typeface="Calibri" pitchFamily="34" charset="-120"/>
              </a:rPr>
              <a:t>Presentation Evaluations</a:t>
            </a:r>
            <a:endParaRPr lang="en-US" sz="1100" dirty="0"/>
          </a:p>
        </p:txBody>
      </p:sp>
      <p:sp>
        <p:nvSpPr>
          <p:cNvPr id="25" name="Shape 22"/>
          <p:cNvSpPr/>
          <p:nvPr/>
        </p:nvSpPr>
        <p:spPr>
          <a:xfrm>
            <a:off x="7223760" y="841248"/>
            <a:ext cx="1600200" cy="384048"/>
          </a:xfrm>
          <a:prstGeom prst="rect">
            <a:avLst/>
          </a:prstGeom>
          <a:solidFill>
            <a:srgbClr val="00558C"/>
          </a:solidFill>
          <a:ln w="12700">
            <a:solidFill>
              <a:srgbClr val="00558C"/>
            </a:solidFill>
            <a:prstDash val="solid"/>
          </a:ln>
        </p:spPr>
        <p:txBody>
          <a:bodyPr/>
          <a:lstStyle/>
          <a:p>
            <a:endParaRPr lang="en-US"/>
          </a:p>
        </p:txBody>
      </p:sp>
      <p:sp>
        <p:nvSpPr>
          <p:cNvPr id="26" name="Text 23"/>
          <p:cNvSpPr/>
          <p:nvPr/>
        </p:nvSpPr>
        <p:spPr>
          <a:xfrm>
            <a:off x="7223760" y="841248"/>
            <a:ext cx="1600200" cy="384048"/>
          </a:xfrm>
          <a:prstGeom prst="rect">
            <a:avLst/>
          </a:prstGeom>
          <a:noFill/>
          <a:ln/>
        </p:spPr>
        <p:txBody>
          <a:bodyPr wrap="square" rtlCol="0" anchor="ctr"/>
          <a:lstStyle/>
          <a:p>
            <a:pPr marL="0" indent="0" algn="ctr">
              <a:buNone/>
            </a:pPr>
            <a:r>
              <a:rPr lang="en-US" sz="1400" b="1" dirty="0">
                <a:solidFill>
                  <a:srgbClr val="FED041"/>
                </a:solidFill>
                <a:latin typeface="Calibri" pitchFamily="34" charset="0"/>
                <a:ea typeface="Calibri" pitchFamily="34" charset="-122"/>
                <a:cs typeface="Calibri" pitchFamily="34" charset="-120"/>
              </a:rPr>
              <a:t>FRI</a:t>
            </a:r>
            <a:endParaRPr lang="en-US" sz="1400" dirty="0"/>
          </a:p>
        </p:txBody>
      </p:sp>
      <p:sp>
        <p:nvSpPr>
          <p:cNvPr id="27" name="Shape 24"/>
          <p:cNvSpPr/>
          <p:nvPr/>
        </p:nvSpPr>
        <p:spPr>
          <a:xfrm>
            <a:off x="7223760" y="1225296"/>
            <a:ext cx="1600200" cy="3246120"/>
          </a:xfrm>
          <a:prstGeom prst="rect">
            <a:avLst/>
          </a:prstGeom>
          <a:solidFill>
            <a:srgbClr val="F5F8FA"/>
          </a:solidFill>
          <a:ln w="12700">
            <a:solidFill>
              <a:srgbClr val="CCDDEE"/>
            </a:solidFill>
            <a:prstDash val="solid"/>
          </a:ln>
        </p:spPr>
        <p:txBody>
          <a:bodyPr/>
          <a:lstStyle/>
          <a:p>
            <a:endParaRPr lang="en-US"/>
          </a:p>
        </p:txBody>
      </p:sp>
      <p:sp>
        <p:nvSpPr>
          <p:cNvPr id="28" name="Text 25"/>
          <p:cNvSpPr/>
          <p:nvPr/>
        </p:nvSpPr>
        <p:spPr>
          <a:xfrm>
            <a:off x="7296912" y="1298448"/>
            <a:ext cx="1463040" cy="3108960"/>
          </a:xfrm>
          <a:prstGeom prst="rect">
            <a:avLst/>
          </a:prstGeom>
          <a:noFill/>
          <a:ln/>
        </p:spPr>
        <p:txBody>
          <a:bodyPr wrap="square" rtlCol="0" anchor="t"/>
          <a:lstStyle/>
          <a:p>
            <a:pPr marL="0" indent="0">
              <a:lnSpc>
                <a:spcPct val="130000"/>
              </a:lnSpc>
              <a:buNone/>
            </a:pPr>
            <a:r>
              <a:rPr lang="en-US" sz="1100" dirty="0">
                <a:solidFill>
                  <a:srgbClr val="1A1A1A"/>
                </a:solidFill>
                <a:latin typeface="Calibri" pitchFamily="34" charset="0"/>
                <a:ea typeface="Calibri" pitchFamily="34" charset="-122"/>
                <a:cs typeface="Calibri" pitchFamily="34" charset="-120"/>
              </a:rPr>
              <a:t>Presentation &amp; Script Rehearsal</a:t>
            </a:r>
            <a:endParaRPr lang="en-US" sz="1100" dirty="0"/>
          </a:p>
          <a:p>
            <a:pPr marL="0" indent="0">
              <a:lnSpc>
                <a:spcPct val="130000"/>
              </a:lnSpc>
              <a:buNone/>
            </a:pPr>
            <a:r>
              <a:rPr lang="en-US" sz="1100" dirty="0">
                <a:solidFill>
                  <a:srgbClr val="1A1A1A"/>
                </a:solidFill>
                <a:latin typeface="Calibri" pitchFamily="34" charset="0"/>
                <a:ea typeface="Calibri" pitchFamily="34" charset="-122"/>
                <a:cs typeface="Calibri" pitchFamily="34" charset="-120"/>
              </a:rPr>
              <a:t>Meet SA/GA at 11:30AM CST</a:t>
            </a:r>
            <a:endParaRPr lang="en-US" sz="1100" dirty="0"/>
          </a:p>
          <a:p>
            <a:pPr marL="0" indent="0">
              <a:lnSpc>
                <a:spcPct val="130000"/>
              </a:lnSpc>
              <a:buNone/>
            </a:pPr>
            <a:r>
              <a:rPr lang="en-US" sz="1100" dirty="0">
                <a:solidFill>
                  <a:srgbClr val="1A1A1A"/>
                </a:solidFill>
                <a:latin typeface="Calibri" pitchFamily="34" charset="0"/>
                <a:ea typeface="Calibri" pitchFamily="34" charset="-122"/>
                <a:cs typeface="Calibri" pitchFamily="34" charset="-120"/>
              </a:rPr>
              <a:t>Classroom Certification + Survey</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9144000" cy="658368"/>
          </a:xfrm>
          <a:prstGeom prst="rect">
            <a:avLst/>
          </a:prstGeom>
          <a:solidFill>
            <a:srgbClr val="00558C"/>
          </a:solidFill>
          <a:ln w="12700">
            <a:solidFill>
              <a:srgbClr val="00558C"/>
            </a:solidFill>
            <a:prstDash val="solid"/>
          </a:ln>
        </p:spPr>
        <p:txBody>
          <a:bodyPr/>
          <a:lstStyle/>
          <a:p>
            <a:endParaRPr lang="en-US"/>
          </a:p>
        </p:txBody>
      </p:sp>
      <p:sp>
        <p:nvSpPr>
          <p:cNvPr id="3" name="Shape 1"/>
          <p:cNvSpPr/>
          <p:nvPr/>
        </p:nvSpPr>
        <p:spPr>
          <a:xfrm>
            <a:off x="0" y="658368"/>
            <a:ext cx="9144000" cy="50292"/>
          </a:xfrm>
          <a:prstGeom prst="rect">
            <a:avLst/>
          </a:prstGeom>
          <a:solidFill>
            <a:srgbClr val="FED041"/>
          </a:solidFill>
          <a:ln w="12700">
            <a:solidFill>
              <a:srgbClr val="FED041"/>
            </a:solidFill>
            <a:prstDash val="solid"/>
          </a:ln>
        </p:spPr>
        <p:txBody>
          <a:bodyPr/>
          <a:lstStyle/>
          <a:p>
            <a:endParaRPr lang="en-US"/>
          </a:p>
        </p:txBody>
      </p:sp>
      <p:sp>
        <p:nvSpPr>
          <p:cNvPr id="4" name="Text 2"/>
          <p:cNvSpPr/>
          <p:nvPr/>
        </p:nvSpPr>
        <p:spPr>
          <a:xfrm>
            <a:off x="274320" y="73152"/>
            <a:ext cx="8595360" cy="512064"/>
          </a:xfrm>
          <a:prstGeom prst="rect">
            <a:avLst/>
          </a:prstGeom>
          <a:noFill/>
          <a:ln/>
        </p:spPr>
        <p:txBody>
          <a:bodyPr wrap="square"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The Worksite Process — Your 7-Step System</a:t>
            </a:r>
            <a:endParaRPr lang="en-US" sz="2000" dirty="0"/>
          </a:p>
        </p:txBody>
      </p:sp>
      <p:sp>
        <p:nvSpPr>
          <p:cNvPr id="5" name="Shape 3"/>
          <p:cNvSpPr/>
          <p:nvPr/>
        </p:nvSpPr>
        <p:spPr>
          <a:xfrm>
            <a:off x="0" y="4718304"/>
            <a:ext cx="9144000" cy="425196"/>
          </a:xfrm>
          <a:prstGeom prst="rect">
            <a:avLst/>
          </a:prstGeom>
          <a:solidFill>
            <a:srgbClr val="FED041"/>
          </a:solidFill>
          <a:ln w="12700">
            <a:solidFill>
              <a:srgbClr val="FED041"/>
            </a:solidFill>
            <a:prstDash val="solid"/>
          </a:ln>
        </p:spPr>
        <p:txBody>
          <a:bodyPr/>
          <a:lstStyle/>
          <a:p>
            <a:endParaRPr lang="en-US"/>
          </a:p>
        </p:txBody>
      </p:sp>
      <p:sp>
        <p:nvSpPr>
          <p:cNvPr id="8" name="Text 5"/>
          <p:cNvSpPr/>
          <p:nvPr/>
        </p:nvSpPr>
        <p:spPr>
          <a:xfrm>
            <a:off x="6583680" y="4745736"/>
            <a:ext cx="2423160" cy="338328"/>
          </a:xfrm>
          <a:prstGeom prst="rect">
            <a:avLst/>
          </a:prstGeom>
          <a:noFill/>
          <a:ln/>
        </p:spPr>
        <p:txBody>
          <a:bodyPr wrap="square" rtlCol="0" anchor="ctr"/>
          <a:lstStyle/>
          <a:p>
            <a:pPr marL="0" indent="0" algn="r">
              <a:buNone/>
            </a:pPr>
            <a:r>
              <a:rPr lang="en-US" sz="1300" b="1" i="1" dirty="0">
                <a:solidFill>
                  <a:srgbClr val="00558C"/>
                </a:solidFill>
                <a:latin typeface="Calibri" pitchFamily="34" charset="0"/>
                <a:ea typeface="Calibri" pitchFamily="34" charset="-122"/>
                <a:cs typeface="Calibri" pitchFamily="34" charset="-120"/>
              </a:rPr>
              <a:t>MINDSET</a:t>
            </a:r>
            <a:endParaRPr lang="en-US" sz="1300" dirty="0"/>
          </a:p>
        </p:txBody>
      </p:sp>
      <p:sp>
        <p:nvSpPr>
          <p:cNvPr id="9" name="Shape 6"/>
          <p:cNvSpPr/>
          <p:nvPr/>
        </p:nvSpPr>
        <p:spPr>
          <a:xfrm>
            <a:off x="274320" y="868680"/>
            <a:ext cx="2011680" cy="1828800"/>
          </a:xfrm>
          <a:prstGeom prst="rect">
            <a:avLst/>
          </a:prstGeom>
          <a:solidFill>
            <a:srgbClr val="F5F8FA"/>
          </a:solidFill>
          <a:ln w="19050">
            <a:solidFill>
              <a:srgbClr val="00558C"/>
            </a:solidFill>
            <a:prstDash val="solid"/>
          </a:ln>
        </p:spPr>
        <p:txBody>
          <a:bodyPr/>
          <a:lstStyle/>
          <a:p>
            <a:endParaRPr lang="en-US"/>
          </a:p>
        </p:txBody>
      </p:sp>
      <p:sp>
        <p:nvSpPr>
          <p:cNvPr id="10" name="Shape 7"/>
          <p:cNvSpPr/>
          <p:nvPr/>
        </p:nvSpPr>
        <p:spPr>
          <a:xfrm>
            <a:off x="347472" y="960120"/>
            <a:ext cx="457200" cy="457200"/>
          </a:xfrm>
          <a:prstGeom prst="ellipse">
            <a:avLst/>
          </a:prstGeom>
          <a:solidFill>
            <a:srgbClr val="FED041"/>
          </a:solidFill>
          <a:ln w="12700">
            <a:solidFill>
              <a:srgbClr val="FED041"/>
            </a:solidFill>
            <a:prstDash val="solid"/>
          </a:ln>
        </p:spPr>
        <p:txBody>
          <a:bodyPr/>
          <a:lstStyle/>
          <a:p>
            <a:endParaRPr lang="en-US"/>
          </a:p>
        </p:txBody>
      </p:sp>
      <p:sp>
        <p:nvSpPr>
          <p:cNvPr id="11" name="Text 8"/>
          <p:cNvSpPr/>
          <p:nvPr/>
        </p:nvSpPr>
        <p:spPr>
          <a:xfrm>
            <a:off x="347472" y="960120"/>
            <a:ext cx="457200" cy="457200"/>
          </a:xfrm>
          <a:prstGeom prst="rect">
            <a:avLst/>
          </a:prstGeom>
          <a:noFill/>
          <a:ln/>
        </p:spPr>
        <p:txBody>
          <a:bodyPr wrap="square" lIns="0" tIns="0" rIns="0" bIns="0" rtlCol="0" anchor="ctr"/>
          <a:lstStyle/>
          <a:p>
            <a:pPr marL="0" indent="0" algn="ctr">
              <a:buNone/>
            </a:pPr>
            <a:r>
              <a:rPr lang="en-US" sz="1400" b="1" dirty="0">
                <a:solidFill>
                  <a:srgbClr val="1A1A1A"/>
                </a:solidFill>
                <a:latin typeface="Calibri" pitchFamily="34" charset="0"/>
                <a:ea typeface="Calibri" pitchFamily="34" charset="-122"/>
                <a:cs typeface="Calibri" pitchFamily="34" charset="-120"/>
              </a:rPr>
              <a:t>1</a:t>
            </a:r>
            <a:endParaRPr lang="en-US" sz="1400" dirty="0"/>
          </a:p>
        </p:txBody>
      </p:sp>
      <p:sp>
        <p:nvSpPr>
          <p:cNvPr id="12" name="Text 9"/>
          <p:cNvSpPr/>
          <p:nvPr/>
        </p:nvSpPr>
        <p:spPr>
          <a:xfrm>
            <a:off x="868680" y="978408"/>
            <a:ext cx="1325880" cy="457200"/>
          </a:xfrm>
          <a:prstGeom prst="rect">
            <a:avLst/>
          </a:prstGeom>
          <a:noFill/>
          <a:ln/>
        </p:spPr>
        <p:txBody>
          <a:bodyPr wrap="square" rtlCol="0" anchor="ctr"/>
          <a:lstStyle/>
          <a:p>
            <a:pPr marL="0" indent="0">
              <a:buNone/>
            </a:pPr>
            <a:r>
              <a:rPr lang="en-US" sz="1100" b="1" dirty="0">
                <a:solidFill>
                  <a:srgbClr val="00558C"/>
                </a:solidFill>
                <a:latin typeface="Calibri" pitchFamily="34" charset="0"/>
                <a:ea typeface="Calibri" pitchFamily="34" charset="-122"/>
                <a:cs typeface="Calibri" pitchFamily="34" charset="-120"/>
              </a:rPr>
              <a:t>Qualify &amp; Research Leads</a:t>
            </a:r>
            <a:endParaRPr lang="en-US" sz="1100" dirty="0"/>
          </a:p>
        </p:txBody>
      </p:sp>
      <p:sp>
        <p:nvSpPr>
          <p:cNvPr id="13" name="Text 10"/>
          <p:cNvSpPr/>
          <p:nvPr/>
        </p:nvSpPr>
        <p:spPr>
          <a:xfrm>
            <a:off x="365760" y="1490472"/>
            <a:ext cx="1828800" cy="1097280"/>
          </a:xfrm>
          <a:prstGeom prst="rect">
            <a:avLst/>
          </a:prstGeom>
          <a:noFill/>
          <a:ln/>
        </p:spPr>
        <p:txBody>
          <a:bodyPr wrap="square" rtlCol="0" anchor="t"/>
          <a:lstStyle/>
          <a:p>
            <a:pPr marL="0" indent="0">
              <a:buNone/>
            </a:pPr>
            <a:r>
              <a:rPr lang="en-US" sz="1050" dirty="0">
                <a:solidFill>
                  <a:srgbClr val="4A4A4A"/>
                </a:solidFill>
                <a:latin typeface="Calibri" pitchFamily="34" charset="0"/>
                <a:ea typeface="Calibri" pitchFamily="34" charset="-122"/>
                <a:cs typeface="Calibri" pitchFamily="34" charset="-120"/>
              </a:rPr>
              <a:t>Confirm address, DM name, employee count. Research 3 rapport topics.</a:t>
            </a:r>
            <a:endParaRPr lang="en-US" sz="1050" dirty="0"/>
          </a:p>
        </p:txBody>
      </p:sp>
      <p:sp>
        <p:nvSpPr>
          <p:cNvPr id="14" name="Shape 11"/>
          <p:cNvSpPr/>
          <p:nvPr/>
        </p:nvSpPr>
        <p:spPr>
          <a:xfrm>
            <a:off x="2450592" y="868680"/>
            <a:ext cx="2011680" cy="1828800"/>
          </a:xfrm>
          <a:prstGeom prst="rect">
            <a:avLst/>
          </a:prstGeom>
          <a:solidFill>
            <a:srgbClr val="F5F8FA"/>
          </a:solidFill>
          <a:ln w="19050">
            <a:solidFill>
              <a:srgbClr val="00558C"/>
            </a:solidFill>
            <a:prstDash val="solid"/>
          </a:ln>
        </p:spPr>
        <p:txBody>
          <a:bodyPr/>
          <a:lstStyle/>
          <a:p>
            <a:endParaRPr lang="en-US"/>
          </a:p>
        </p:txBody>
      </p:sp>
      <p:sp>
        <p:nvSpPr>
          <p:cNvPr id="15" name="Shape 12"/>
          <p:cNvSpPr/>
          <p:nvPr/>
        </p:nvSpPr>
        <p:spPr>
          <a:xfrm>
            <a:off x="2523744" y="960120"/>
            <a:ext cx="457200" cy="457200"/>
          </a:xfrm>
          <a:prstGeom prst="ellipse">
            <a:avLst/>
          </a:prstGeom>
          <a:solidFill>
            <a:srgbClr val="FED041"/>
          </a:solidFill>
          <a:ln w="12700">
            <a:solidFill>
              <a:srgbClr val="FED041"/>
            </a:solidFill>
            <a:prstDash val="solid"/>
          </a:ln>
        </p:spPr>
        <p:txBody>
          <a:bodyPr/>
          <a:lstStyle/>
          <a:p>
            <a:endParaRPr lang="en-US"/>
          </a:p>
        </p:txBody>
      </p:sp>
      <p:sp>
        <p:nvSpPr>
          <p:cNvPr id="16" name="Text 13"/>
          <p:cNvSpPr/>
          <p:nvPr/>
        </p:nvSpPr>
        <p:spPr>
          <a:xfrm>
            <a:off x="2523744" y="960120"/>
            <a:ext cx="457200" cy="457200"/>
          </a:xfrm>
          <a:prstGeom prst="rect">
            <a:avLst/>
          </a:prstGeom>
          <a:noFill/>
          <a:ln/>
        </p:spPr>
        <p:txBody>
          <a:bodyPr wrap="square" lIns="0" tIns="0" rIns="0" bIns="0" rtlCol="0" anchor="ctr"/>
          <a:lstStyle/>
          <a:p>
            <a:pPr marL="0" indent="0" algn="ctr">
              <a:buNone/>
            </a:pPr>
            <a:r>
              <a:rPr lang="en-US" sz="1400" b="1" dirty="0">
                <a:solidFill>
                  <a:srgbClr val="1A1A1A"/>
                </a:solidFill>
                <a:latin typeface="Calibri" pitchFamily="34" charset="0"/>
                <a:ea typeface="Calibri" pitchFamily="34" charset="-122"/>
                <a:cs typeface="Calibri" pitchFamily="34" charset="-120"/>
              </a:rPr>
              <a:t>2</a:t>
            </a:r>
            <a:endParaRPr lang="en-US" sz="1400" dirty="0"/>
          </a:p>
        </p:txBody>
      </p:sp>
      <p:sp>
        <p:nvSpPr>
          <p:cNvPr id="17" name="Text 14"/>
          <p:cNvSpPr/>
          <p:nvPr/>
        </p:nvSpPr>
        <p:spPr>
          <a:xfrm>
            <a:off x="3044952" y="978408"/>
            <a:ext cx="1325880" cy="457200"/>
          </a:xfrm>
          <a:prstGeom prst="rect">
            <a:avLst/>
          </a:prstGeom>
          <a:noFill/>
          <a:ln/>
        </p:spPr>
        <p:txBody>
          <a:bodyPr wrap="square" rtlCol="0" anchor="ctr"/>
          <a:lstStyle/>
          <a:p>
            <a:pPr marL="0" indent="0">
              <a:buNone/>
            </a:pPr>
            <a:r>
              <a:rPr lang="en-US" sz="1100" b="1" dirty="0">
                <a:solidFill>
                  <a:srgbClr val="00558C"/>
                </a:solidFill>
                <a:latin typeface="Calibri" pitchFamily="34" charset="0"/>
                <a:ea typeface="Calibri" pitchFamily="34" charset="-122"/>
                <a:cs typeface="Calibri" pitchFamily="34" charset="-120"/>
              </a:rPr>
              <a:t>Work the Lead</a:t>
            </a:r>
            <a:endParaRPr lang="en-US" sz="1100" dirty="0"/>
          </a:p>
        </p:txBody>
      </p:sp>
      <p:sp>
        <p:nvSpPr>
          <p:cNvPr id="18" name="Text 15"/>
          <p:cNvSpPr/>
          <p:nvPr/>
        </p:nvSpPr>
        <p:spPr>
          <a:xfrm>
            <a:off x="2542032" y="1490472"/>
            <a:ext cx="1828800" cy="1097280"/>
          </a:xfrm>
          <a:prstGeom prst="rect">
            <a:avLst/>
          </a:prstGeom>
          <a:noFill/>
          <a:ln/>
        </p:spPr>
        <p:txBody>
          <a:bodyPr wrap="square" rtlCol="0" anchor="t"/>
          <a:lstStyle/>
          <a:p>
            <a:pPr marL="0" indent="0">
              <a:buNone/>
            </a:pPr>
            <a:r>
              <a:rPr lang="en-US" sz="1050" dirty="0">
                <a:solidFill>
                  <a:srgbClr val="4A4A4A"/>
                </a:solidFill>
                <a:latin typeface="Calibri" pitchFamily="34" charset="0"/>
                <a:ea typeface="Calibri" pitchFamily="34" charset="-122"/>
                <a:cs typeface="Calibri" pitchFamily="34" charset="-120"/>
              </a:rPr>
              <a:t>Walk-ins and follow-ups — 100 qualified businesses per week.</a:t>
            </a:r>
            <a:endParaRPr lang="en-US" sz="1050" dirty="0"/>
          </a:p>
        </p:txBody>
      </p:sp>
      <p:sp>
        <p:nvSpPr>
          <p:cNvPr id="19" name="Shape 16"/>
          <p:cNvSpPr/>
          <p:nvPr/>
        </p:nvSpPr>
        <p:spPr>
          <a:xfrm>
            <a:off x="4626864" y="868680"/>
            <a:ext cx="2011680" cy="1828800"/>
          </a:xfrm>
          <a:prstGeom prst="rect">
            <a:avLst/>
          </a:prstGeom>
          <a:solidFill>
            <a:srgbClr val="F5F8FA"/>
          </a:solidFill>
          <a:ln w="19050">
            <a:solidFill>
              <a:srgbClr val="00558C"/>
            </a:solidFill>
            <a:prstDash val="solid"/>
          </a:ln>
        </p:spPr>
        <p:txBody>
          <a:bodyPr/>
          <a:lstStyle/>
          <a:p>
            <a:endParaRPr lang="en-US"/>
          </a:p>
        </p:txBody>
      </p:sp>
      <p:sp>
        <p:nvSpPr>
          <p:cNvPr id="20" name="Shape 17"/>
          <p:cNvSpPr/>
          <p:nvPr/>
        </p:nvSpPr>
        <p:spPr>
          <a:xfrm>
            <a:off x="4700016" y="960120"/>
            <a:ext cx="457200" cy="457200"/>
          </a:xfrm>
          <a:prstGeom prst="ellipse">
            <a:avLst/>
          </a:prstGeom>
          <a:solidFill>
            <a:srgbClr val="FED041"/>
          </a:solidFill>
          <a:ln w="12700">
            <a:solidFill>
              <a:srgbClr val="FED041"/>
            </a:solidFill>
            <a:prstDash val="solid"/>
          </a:ln>
        </p:spPr>
        <p:txBody>
          <a:bodyPr/>
          <a:lstStyle/>
          <a:p>
            <a:endParaRPr lang="en-US"/>
          </a:p>
        </p:txBody>
      </p:sp>
      <p:sp>
        <p:nvSpPr>
          <p:cNvPr id="21" name="Text 18"/>
          <p:cNvSpPr/>
          <p:nvPr/>
        </p:nvSpPr>
        <p:spPr>
          <a:xfrm>
            <a:off x="4700016" y="960120"/>
            <a:ext cx="457200" cy="457200"/>
          </a:xfrm>
          <a:prstGeom prst="rect">
            <a:avLst/>
          </a:prstGeom>
          <a:noFill/>
          <a:ln/>
        </p:spPr>
        <p:txBody>
          <a:bodyPr wrap="square" lIns="0" tIns="0" rIns="0" bIns="0" rtlCol="0" anchor="ctr"/>
          <a:lstStyle/>
          <a:p>
            <a:pPr marL="0" indent="0" algn="ctr">
              <a:buNone/>
            </a:pPr>
            <a:r>
              <a:rPr lang="en-US" sz="1400" b="1" dirty="0">
                <a:solidFill>
                  <a:srgbClr val="1A1A1A"/>
                </a:solidFill>
                <a:latin typeface="Calibri" pitchFamily="34" charset="0"/>
                <a:ea typeface="Calibri" pitchFamily="34" charset="-122"/>
                <a:cs typeface="Calibri" pitchFamily="34" charset="-120"/>
              </a:rPr>
              <a:t>3</a:t>
            </a:r>
            <a:endParaRPr lang="en-US" sz="1400" dirty="0"/>
          </a:p>
        </p:txBody>
      </p:sp>
      <p:sp>
        <p:nvSpPr>
          <p:cNvPr id="22" name="Text 19"/>
          <p:cNvSpPr/>
          <p:nvPr/>
        </p:nvSpPr>
        <p:spPr>
          <a:xfrm>
            <a:off x="5221224" y="978408"/>
            <a:ext cx="1325880" cy="457200"/>
          </a:xfrm>
          <a:prstGeom prst="rect">
            <a:avLst/>
          </a:prstGeom>
          <a:noFill/>
          <a:ln/>
        </p:spPr>
        <p:txBody>
          <a:bodyPr wrap="square" rtlCol="0" anchor="ctr"/>
          <a:lstStyle/>
          <a:p>
            <a:pPr marL="0" indent="0">
              <a:buNone/>
            </a:pPr>
            <a:r>
              <a:rPr lang="en-US" sz="1100" b="1" dirty="0">
                <a:solidFill>
                  <a:srgbClr val="00558C"/>
                </a:solidFill>
                <a:latin typeface="Calibri" pitchFamily="34" charset="0"/>
                <a:ea typeface="Calibri" pitchFamily="34" charset="-122"/>
                <a:cs typeface="Calibri" pitchFamily="34" charset="-120"/>
              </a:rPr>
              <a:t>Schedule Appointments</a:t>
            </a:r>
            <a:endParaRPr lang="en-US" sz="1100" dirty="0"/>
          </a:p>
        </p:txBody>
      </p:sp>
      <p:sp>
        <p:nvSpPr>
          <p:cNvPr id="23" name="Text 20"/>
          <p:cNvSpPr/>
          <p:nvPr/>
        </p:nvSpPr>
        <p:spPr>
          <a:xfrm>
            <a:off x="4718304" y="1490472"/>
            <a:ext cx="1828800" cy="1097280"/>
          </a:xfrm>
          <a:prstGeom prst="rect">
            <a:avLst/>
          </a:prstGeom>
          <a:noFill/>
          <a:ln/>
        </p:spPr>
        <p:txBody>
          <a:bodyPr wrap="square" rtlCol="0" anchor="t"/>
          <a:lstStyle/>
          <a:p>
            <a:pPr marL="0" indent="0">
              <a:buNone/>
            </a:pPr>
            <a:r>
              <a:rPr lang="en-US" sz="1050" dirty="0">
                <a:solidFill>
                  <a:srgbClr val="4A4A4A"/>
                </a:solidFill>
                <a:latin typeface="Calibri" pitchFamily="34" charset="0"/>
                <a:ea typeface="Calibri" pitchFamily="34" charset="-122"/>
                <a:cs typeface="Calibri" pitchFamily="34" charset="-120"/>
              </a:rPr>
              <a:t>Set within 24–48 hours. Beyond next Tuesday = scheduled follow-up.</a:t>
            </a:r>
            <a:endParaRPr lang="en-US" sz="1050" dirty="0"/>
          </a:p>
        </p:txBody>
      </p:sp>
      <p:sp>
        <p:nvSpPr>
          <p:cNvPr id="24" name="Shape 21"/>
          <p:cNvSpPr/>
          <p:nvPr/>
        </p:nvSpPr>
        <p:spPr>
          <a:xfrm>
            <a:off x="6803136" y="868680"/>
            <a:ext cx="2011680" cy="1828800"/>
          </a:xfrm>
          <a:prstGeom prst="rect">
            <a:avLst/>
          </a:prstGeom>
          <a:solidFill>
            <a:srgbClr val="F5F8FA"/>
          </a:solidFill>
          <a:ln w="19050">
            <a:solidFill>
              <a:srgbClr val="00558C"/>
            </a:solidFill>
            <a:prstDash val="solid"/>
          </a:ln>
        </p:spPr>
        <p:txBody>
          <a:bodyPr/>
          <a:lstStyle/>
          <a:p>
            <a:endParaRPr lang="en-US"/>
          </a:p>
        </p:txBody>
      </p:sp>
      <p:sp>
        <p:nvSpPr>
          <p:cNvPr id="25" name="Shape 22"/>
          <p:cNvSpPr/>
          <p:nvPr/>
        </p:nvSpPr>
        <p:spPr>
          <a:xfrm>
            <a:off x="6876288" y="960120"/>
            <a:ext cx="457200" cy="457200"/>
          </a:xfrm>
          <a:prstGeom prst="ellipse">
            <a:avLst/>
          </a:prstGeom>
          <a:solidFill>
            <a:srgbClr val="FED041"/>
          </a:solidFill>
          <a:ln w="12700">
            <a:solidFill>
              <a:srgbClr val="FED041"/>
            </a:solidFill>
            <a:prstDash val="solid"/>
          </a:ln>
        </p:spPr>
        <p:txBody>
          <a:bodyPr/>
          <a:lstStyle/>
          <a:p>
            <a:endParaRPr lang="en-US"/>
          </a:p>
        </p:txBody>
      </p:sp>
      <p:sp>
        <p:nvSpPr>
          <p:cNvPr id="26" name="Text 23"/>
          <p:cNvSpPr/>
          <p:nvPr/>
        </p:nvSpPr>
        <p:spPr>
          <a:xfrm>
            <a:off x="6876288" y="960120"/>
            <a:ext cx="457200" cy="457200"/>
          </a:xfrm>
          <a:prstGeom prst="rect">
            <a:avLst/>
          </a:prstGeom>
          <a:noFill/>
          <a:ln/>
        </p:spPr>
        <p:txBody>
          <a:bodyPr wrap="square" lIns="0" tIns="0" rIns="0" bIns="0" rtlCol="0" anchor="ctr"/>
          <a:lstStyle/>
          <a:p>
            <a:pPr marL="0" indent="0" algn="ctr">
              <a:buNone/>
            </a:pPr>
            <a:r>
              <a:rPr lang="en-US" sz="1400" b="1" dirty="0">
                <a:solidFill>
                  <a:srgbClr val="1A1A1A"/>
                </a:solidFill>
                <a:latin typeface="Calibri" pitchFamily="34" charset="0"/>
                <a:ea typeface="Calibri" pitchFamily="34" charset="-122"/>
                <a:cs typeface="Calibri" pitchFamily="34" charset="-120"/>
              </a:rPr>
              <a:t>4</a:t>
            </a:r>
            <a:endParaRPr lang="en-US" sz="1400" dirty="0"/>
          </a:p>
        </p:txBody>
      </p:sp>
      <p:sp>
        <p:nvSpPr>
          <p:cNvPr id="27" name="Text 24"/>
          <p:cNvSpPr/>
          <p:nvPr/>
        </p:nvSpPr>
        <p:spPr>
          <a:xfrm>
            <a:off x="7397496" y="978408"/>
            <a:ext cx="1325880" cy="457200"/>
          </a:xfrm>
          <a:prstGeom prst="rect">
            <a:avLst/>
          </a:prstGeom>
          <a:noFill/>
          <a:ln/>
        </p:spPr>
        <p:txBody>
          <a:bodyPr wrap="square" rtlCol="0" anchor="ctr"/>
          <a:lstStyle/>
          <a:p>
            <a:pPr marL="0" indent="0">
              <a:buNone/>
            </a:pPr>
            <a:r>
              <a:rPr lang="en-US" sz="1100" b="1" dirty="0">
                <a:solidFill>
                  <a:srgbClr val="00558C"/>
                </a:solidFill>
                <a:latin typeface="Calibri" pitchFamily="34" charset="0"/>
                <a:ea typeface="Calibri" pitchFamily="34" charset="-122"/>
                <a:cs typeface="Calibri" pitchFamily="34" charset="-120"/>
              </a:rPr>
              <a:t>Complete Presentations</a:t>
            </a:r>
            <a:endParaRPr lang="en-US" sz="1100" dirty="0"/>
          </a:p>
        </p:txBody>
      </p:sp>
      <p:sp>
        <p:nvSpPr>
          <p:cNvPr id="28" name="Text 25"/>
          <p:cNvSpPr/>
          <p:nvPr/>
        </p:nvSpPr>
        <p:spPr>
          <a:xfrm>
            <a:off x="6894576" y="1490472"/>
            <a:ext cx="1828800" cy="1097280"/>
          </a:xfrm>
          <a:prstGeom prst="rect">
            <a:avLst/>
          </a:prstGeom>
          <a:noFill/>
          <a:ln/>
        </p:spPr>
        <p:txBody>
          <a:bodyPr wrap="square" rtlCol="0" anchor="t"/>
          <a:lstStyle/>
          <a:p>
            <a:pPr marL="0" indent="0">
              <a:buNone/>
            </a:pPr>
            <a:r>
              <a:rPr lang="en-US" sz="1050" dirty="0">
                <a:solidFill>
                  <a:srgbClr val="4A4A4A"/>
                </a:solidFill>
                <a:latin typeface="Calibri" pitchFamily="34" charset="0"/>
                <a:ea typeface="Calibri" pitchFamily="34" charset="-122"/>
                <a:cs typeface="Calibri" pitchFamily="34" charset="-120"/>
              </a:rPr>
              <a:t>Benefits Fact Sheet → Flipbook → Tie-downs → Close.</a:t>
            </a:r>
            <a:endParaRPr lang="en-US" sz="1050" dirty="0"/>
          </a:p>
        </p:txBody>
      </p:sp>
      <p:sp>
        <p:nvSpPr>
          <p:cNvPr id="29" name="Shape 26"/>
          <p:cNvSpPr/>
          <p:nvPr/>
        </p:nvSpPr>
        <p:spPr>
          <a:xfrm>
            <a:off x="274320" y="2862072"/>
            <a:ext cx="2011680" cy="1828800"/>
          </a:xfrm>
          <a:prstGeom prst="rect">
            <a:avLst/>
          </a:prstGeom>
          <a:solidFill>
            <a:srgbClr val="F5F8FA"/>
          </a:solidFill>
          <a:ln w="19050">
            <a:solidFill>
              <a:srgbClr val="00558C"/>
            </a:solidFill>
            <a:prstDash val="solid"/>
          </a:ln>
        </p:spPr>
        <p:txBody>
          <a:bodyPr/>
          <a:lstStyle/>
          <a:p>
            <a:endParaRPr lang="en-US"/>
          </a:p>
        </p:txBody>
      </p:sp>
      <p:sp>
        <p:nvSpPr>
          <p:cNvPr id="30" name="Shape 27"/>
          <p:cNvSpPr/>
          <p:nvPr/>
        </p:nvSpPr>
        <p:spPr>
          <a:xfrm>
            <a:off x="347472" y="2953512"/>
            <a:ext cx="457200" cy="457200"/>
          </a:xfrm>
          <a:prstGeom prst="ellipse">
            <a:avLst/>
          </a:prstGeom>
          <a:solidFill>
            <a:srgbClr val="FED041"/>
          </a:solidFill>
          <a:ln w="12700">
            <a:solidFill>
              <a:srgbClr val="FED041"/>
            </a:solidFill>
            <a:prstDash val="solid"/>
          </a:ln>
        </p:spPr>
        <p:txBody>
          <a:bodyPr/>
          <a:lstStyle/>
          <a:p>
            <a:endParaRPr lang="en-US"/>
          </a:p>
        </p:txBody>
      </p:sp>
      <p:sp>
        <p:nvSpPr>
          <p:cNvPr id="31" name="Text 28"/>
          <p:cNvSpPr/>
          <p:nvPr/>
        </p:nvSpPr>
        <p:spPr>
          <a:xfrm>
            <a:off x="347472" y="2953512"/>
            <a:ext cx="457200" cy="457200"/>
          </a:xfrm>
          <a:prstGeom prst="rect">
            <a:avLst/>
          </a:prstGeom>
          <a:noFill/>
          <a:ln/>
        </p:spPr>
        <p:txBody>
          <a:bodyPr wrap="square" lIns="0" tIns="0" rIns="0" bIns="0" rtlCol="0" anchor="ctr"/>
          <a:lstStyle/>
          <a:p>
            <a:pPr marL="0" indent="0" algn="ctr">
              <a:buNone/>
            </a:pPr>
            <a:r>
              <a:rPr lang="en-US" sz="1400" b="1" dirty="0">
                <a:solidFill>
                  <a:srgbClr val="1A1A1A"/>
                </a:solidFill>
                <a:latin typeface="Calibri" pitchFamily="34" charset="0"/>
                <a:ea typeface="Calibri" pitchFamily="34" charset="-122"/>
                <a:cs typeface="Calibri" pitchFamily="34" charset="-120"/>
              </a:rPr>
              <a:t>5</a:t>
            </a:r>
            <a:endParaRPr lang="en-US" sz="1400" dirty="0"/>
          </a:p>
        </p:txBody>
      </p:sp>
      <p:sp>
        <p:nvSpPr>
          <p:cNvPr id="32" name="Text 29"/>
          <p:cNvSpPr/>
          <p:nvPr/>
        </p:nvSpPr>
        <p:spPr>
          <a:xfrm>
            <a:off x="868680" y="2971800"/>
            <a:ext cx="1325880" cy="457200"/>
          </a:xfrm>
          <a:prstGeom prst="rect">
            <a:avLst/>
          </a:prstGeom>
          <a:noFill/>
          <a:ln/>
        </p:spPr>
        <p:txBody>
          <a:bodyPr wrap="square" rtlCol="0" anchor="ctr"/>
          <a:lstStyle/>
          <a:p>
            <a:pPr marL="0" indent="0">
              <a:buNone/>
            </a:pPr>
            <a:r>
              <a:rPr lang="en-US" sz="1100" b="1" dirty="0">
                <a:solidFill>
                  <a:srgbClr val="00558C"/>
                </a:solidFill>
                <a:latin typeface="Calibri" pitchFamily="34" charset="0"/>
                <a:ea typeface="Calibri" pitchFamily="34" charset="-122"/>
                <a:cs typeface="Calibri" pitchFamily="34" charset="-120"/>
              </a:rPr>
              <a:t>Close Accounts</a:t>
            </a:r>
            <a:endParaRPr lang="en-US" sz="1100" dirty="0"/>
          </a:p>
        </p:txBody>
      </p:sp>
      <p:sp>
        <p:nvSpPr>
          <p:cNvPr id="33" name="Text 30"/>
          <p:cNvSpPr/>
          <p:nvPr/>
        </p:nvSpPr>
        <p:spPr>
          <a:xfrm>
            <a:off x="365760" y="3483864"/>
            <a:ext cx="1828800" cy="1097280"/>
          </a:xfrm>
          <a:prstGeom prst="rect">
            <a:avLst/>
          </a:prstGeom>
          <a:noFill/>
          <a:ln/>
        </p:spPr>
        <p:txBody>
          <a:bodyPr wrap="square" rtlCol="0" anchor="t"/>
          <a:lstStyle/>
          <a:p>
            <a:pPr marL="0" indent="0">
              <a:buNone/>
            </a:pPr>
            <a:r>
              <a:rPr lang="en-US" sz="1050" dirty="0">
                <a:solidFill>
                  <a:srgbClr val="4A4A4A"/>
                </a:solidFill>
                <a:latin typeface="Calibri" pitchFamily="34" charset="0"/>
                <a:ea typeface="Calibri" pitchFamily="34" charset="-122"/>
                <a:cs typeface="Calibri" pitchFamily="34" charset="-120"/>
              </a:rPr>
              <a:t>Sec. 125 paperwork + signed employee list = closed account.</a:t>
            </a:r>
            <a:endParaRPr lang="en-US" sz="1050" dirty="0"/>
          </a:p>
        </p:txBody>
      </p:sp>
      <p:sp>
        <p:nvSpPr>
          <p:cNvPr id="34" name="Shape 31"/>
          <p:cNvSpPr/>
          <p:nvPr/>
        </p:nvSpPr>
        <p:spPr>
          <a:xfrm>
            <a:off x="2450592" y="2862072"/>
            <a:ext cx="2011680" cy="1828800"/>
          </a:xfrm>
          <a:prstGeom prst="rect">
            <a:avLst/>
          </a:prstGeom>
          <a:solidFill>
            <a:srgbClr val="F5F8FA"/>
          </a:solidFill>
          <a:ln w="19050">
            <a:solidFill>
              <a:srgbClr val="00558C"/>
            </a:solidFill>
            <a:prstDash val="solid"/>
          </a:ln>
        </p:spPr>
        <p:txBody>
          <a:bodyPr/>
          <a:lstStyle/>
          <a:p>
            <a:endParaRPr lang="en-US"/>
          </a:p>
        </p:txBody>
      </p:sp>
      <p:sp>
        <p:nvSpPr>
          <p:cNvPr id="35" name="Shape 32"/>
          <p:cNvSpPr/>
          <p:nvPr/>
        </p:nvSpPr>
        <p:spPr>
          <a:xfrm>
            <a:off x="2523744" y="2953512"/>
            <a:ext cx="457200" cy="457200"/>
          </a:xfrm>
          <a:prstGeom prst="ellipse">
            <a:avLst/>
          </a:prstGeom>
          <a:solidFill>
            <a:srgbClr val="FED041"/>
          </a:solidFill>
          <a:ln w="12700">
            <a:solidFill>
              <a:srgbClr val="FED041"/>
            </a:solidFill>
            <a:prstDash val="solid"/>
          </a:ln>
        </p:spPr>
        <p:txBody>
          <a:bodyPr/>
          <a:lstStyle/>
          <a:p>
            <a:endParaRPr lang="en-US"/>
          </a:p>
        </p:txBody>
      </p:sp>
      <p:sp>
        <p:nvSpPr>
          <p:cNvPr id="36" name="Text 33"/>
          <p:cNvSpPr/>
          <p:nvPr/>
        </p:nvSpPr>
        <p:spPr>
          <a:xfrm>
            <a:off x="2523744" y="2953512"/>
            <a:ext cx="457200" cy="457200"/>
          </a:xfrm>
          <a:prstGeom prst="rect">
            <a:avLst/>
          </a:prstGeom>
          <a:noFill/>
          <a:ln/>
        </p:spPr>
        <p:txBody>
          <a:bodyPr wrap="square" lIns="0" tIns="0" rIns="0" bIns="0" rtlCol="0" anchor="ctr"/>
          <a:lstStyle/>
          <a:p>
            <a:pPr marL="0" indent="0" algn="ctr">
              <a:buNone/>
            </a:pPr>
            <a:r>
              <a:rPr lang="en-US" sz="1400" b="1" dirty="0">
                <a:solidFill>
                  <a:srgbClr val="1A1A1A"/>
                </a:solidFill>
                <a:latin typeface="Calibri" pitchFamily="34" charset="0"/>
                <a:ea typeface="Calibri" pitchFamily="34" charset="-122"/>
                <a:cs typeface="Calibri" pitchFamily="34" charset="-120"/>
              </a:rPr>
              <a:t>6</a:t>
            </a:r>
            <a:endParaRPr lang="en-US" sz="1400" dirty="0"/>
          </a:p>
        </p:txBody>
      </p:sp>
      <p:sp>
        <p:nvSpPr>
          <p:cNvPr id="37" name="Text 34"/>
          <p:cNvSpPr/>
          <p:nvPr/>
        </p:nvSpPr>
        <p:spPr>
          <a:xfrm>
            <a:off x="3044952" y="2971800"/>
            <a:ext cx="1325880" cy="457200"/>
          </a:xfrm>
          <a:prstGeom prst="rect">
            <a:avLst/>
          </a:prstGeom>
          <a:noFill/>
          <a:ln/>
        </p:spPr>
        <p:txBody>
          <a:bodyPr wrap="square" rtlCol="0" anchor="ctr"/>
          <a:lstStyle/>
          <a:p>
            <a:pPr marL="0" indent="0">
              <a:buNone/>
            </a:pPr>
            <a:r>
              <a:rPr lang="en-US" sz="1100" b="1" dirty="0">
                <a:solidFill>
                  <a:srgbClr val="00558C"/>
                </a:solidFill>
                <a:latin typeface="Calibri" pitchFamily="34" charset="0"/>
                <a:ea typeface="Calibri" pitchFamily="34" charset="-122"/>
                <a:cs typeface="Calibri" pitchFamily="34" charset="-120"/>
              </a:rPr>
              <a:t>Enroll Employees</a:t>
            </a:r>
            <a:endParaRPr lang="en-US" sz="1100" dirty="0"/>
          </a:p>
        </p:txBody>
      </p:sp>
      <p:sp>
        <p:nvSpPr>
          <p:cNvPr id="38" name="Text 35"/>
          <p:cNvSpPr/>
          <p:nvPr/>
        </p:nvSpPr>
        <p:spPr>
          <a:xfrm>
            <a:off x="2542032" y="3483864"/>
            <a:ext cx="1828800" cy="1097280"/>
          </a:xfrm>
          <a:prstGeom prst="rect">
            <a:avLst/>
          </a:prstGeom>
          <a:noFill/>
          <a:ln/>
        </p:spPr>
        <p:txBody>
          <a:bodyPr wrap="square" rtlCol="0" anchor="t"/>
          <a:lstStyle/>
          <a:p>
            <a:pPr marL="0" indent="0">
              <a:buNone/>
            </a:pPr>
            <a:r>
              <a:rPr lang="en-US" sz="1050" dirty="0">
                <a:solidFill>
                  <a:srgbClr val="4A4A4A"/>
                </a:solidFill>
                <a:latin typeface="Calibri" pitchFamily="34" charset="0"/>
                <a:ea typeface="Calibri" pitchFamily="34" charset="-122"/>
                <a:cs typeface="Calibri" pitchFamily="34" charset="-120"/>
              </a:rPr>
              <a:t>Set enrollment date/time. 100% participation goal.</a:t>
            </a:r>
            <a:endParaRPr lang="en-US" sz="1050" dirty="0"/>
          </a:p>
        </p:txBody>
      </p:sp>
      <p:sp>
        <p:nvSpPr>
          <p:cNvPr id="39" name="Shape 36"/>
          <p:cNvSpPr/>
          <p:nvPr/>
        </p:nvSpPr>
        <p:spPr>
          <a:xfrm>
            <a:off x="4626864" y="2862072"/>
            <a:ext cx="2011680" cy="1828800"/>
          </a:xfrm>
          <a:prstGeom prst="rect">
            <a:avLst/>
          </a:prstGeom>
          <a:solidFill>
            <a:srgbClr val="00558C"/>
          </a:solidFill>
          <a:ln w="19050">
            <a:solidFill>
              <a:srgbClr val="00558C"/>
            </a:solidFill>
            <a:prstDash val="solid"/>
          </a:ln>
        </p:spPr>
        <p:txBody>
          <a:bodyPr/>
          <a:lstStyle/>
          <a:p>
            <a:endParaRPr lang="en-US"/>
          </a:p>
        </p:txBody>
      </p:sp>
      <p:sp>
        <p:nvSpPr>
          <p:cNvPr id="40" name="Shape 37"/>
          <p:cNvSpPr/>
          <p:nvPr/>
        </p:nvSpPr>
        <p:spPr>
          <a:xfrm>
            <a:off x="4700016" y="2953512"/>
            <a:ext cx="457200" cy="457200"/>
          </a:xfrm>
          <a:prstGeom prst="ellipse">
            <a:avLst/>
          </a:prstGeom>
          <a:solidFill>
            <a:srgbClr val="FED041"/>
          </a:solidFill>
          <a:ln w="12700">
            <a:solidFill>
              <a:srgbClr val="FED041"/>
            </a:solidFill>
            <a:prstDash val="solid"/>
          </a:ln>
        </p:spPr>
        <p:txBody>
          <a:bodyPr/>
          <a:lstStyle/>
          <a:p>
            <a:endParaRPr lang="en-US"/>
          </a:p>
        </p:txBody>
      </p:sp>
      <p:sp>
        <p:nvSpPr>
          <p:cNvPr id="41" name="Text 38"/>
          <p:cNvSpPr/>
          <p:nvPr/>
        </p:nvSpPr>
        <p:spPr>
          <a:xfrm>
            <a:off x="4700016" y="2953512"/>
            <a:ext cx="457200" cy="457200"/>
          </a:xfrm>
          <a:prstGeom prst="rect">
            <a:avLst/>
          </a:prstGeom>
          <a:noFill/>
          <a:ln/>
        </p:spPr>
        <p:txBody>
          <a:bodyPr wrap="square" lIns="0" tIns="0" rIns="0" bIns="0" rtlCol="0" anchor="ctr"/>
          <a:lstStyle/>
          <a:p>
            <a:pPr marL="0" indent="0" algn="ctr">
              <a:buNone/>
            </a:pPr>
            <a:r>
              <a:rPr lang="en-US" sz="1400" b="1" dirty="0">
                <a:solidFill>
                  <a:srgbClr val="1A1A1A"/>
                </a:solidFill>
                <a:latin typeface="Calibri" pitchFamily="34" charset="0"/>
                <a:ea typeface="Calibri" pitchFamily="34" charset="-122"/>
                <a:cs typeface="Calibri" pitchFamily="34" charset="-120"/>
              </a:rPr>
              <a:t>7</a:t>
            </a:r>
            <a:endParaRPr lang="en-US" sz="1400" dirty="0"/>
          </a:p>
        </p:txBody>
      </p:sp>
      <p:sp>
        <p:nvSpPr>
          <p:cNvPr id="42" name="Text 39"/>
          <p:cNvSpPr/>
          <p:nvPr/>
        </p:nvSpPr>
        <p:spPr>
          <a:xfrm>
            <a:off x="5221224" y="2971800"/>
            <a:ext cx="1325880" cy="457200"/>
          </a:xfrm>
          <a:prstGeom prst="rect">
            <a:avLst/>
          </a:prstGeom>
          <a:noFill/>
          <a:ln/>
        </p:spPr>
        <p:txBody>
          <a:bodyPr wrap="square" rtlCol="0" anchor="ctr"/>
          <a:lstStyle/>
          <a:p>
            <a:pPr marL="0" indent="0">
              <a:buNone/>
            </a:pPr>
            <a:r>
              <a:rPr lang="en-US" sz="1100" b="1" dirty="0">
                <a:solidFill>
                  <a:srgbClr val="FED041"/>
                </a:solidFill>
                <a:latin typeface="Calibri" pitchFamily="34" charset="0"/>
                <a:ea typeface="Calibri" pitchFamily="34" charset="-122"/>
                <a:cs typeface="Calibri" pitchFamily="34" charset="-120"/>
              </a:rPr>
              <a:t>Service (Quality)</a:t>
            </a:r>
            <a:endParaRPr lang="en-US" sz="1100" dirty="0"/>
          </a:p>
        </p:txBody>
      </p:sp>
      <p:sp>
        <p:nvSpPr>
          <p:cNvPr id="43" name="Text 40"/>
          <p:cNvSpPr/>
          <p:nvPr/>
        </p:nvSpPr>
        <p:spPr>
          <a:xfrm>
            <a:off x="4718304" y="3483864"/>
            <a:ext cx="1828800" cy="1097280"/>
          </a:xfrm>
          <a:prstGeom prst="rect">
            <a:avLst/>
          </a:prstGeom>
          <a:noFill/>
          <a:ln/>
        </p:spPr>
        <p:txBody>
          <a:bodyPr wrap="square" rtlCol="0" anchor="t"/>
          <a:lstStyle/>
          <a:p>
            <a:pPr marL="0" indent="0">
              <a:buNone/>
            </a:pPr>
            <a:r>
              <a:rPr lang="en-US" sz="1050" dirty="0">
                <a:solidFill>
                  <a:srgbClr val="FFFFFF"/>
                </a:solidFill>
                <a:latin typeface="Calibri" pitchFamily="34" charset="0"/>
                <a:ea typeface="Calibri" pitchFamily="34" charset="-122"/>
                <a:cs typeface="Calibri" pitchFamily="34" charset="-120"/>
              </a:rPr>
              <a:t>Re-enrollments, referrals, building long-term accounts.</a:t>
            </a:r>
            <a:endParaRPr lang="en-US" sz="1050" dirty="0"/>
          </a:p>
        </p:txBody>
      </p:sp>
      <p:pic>
        <p:nvPicPr>
          <p:cNvPr id="44" name="Image 0" descr="preencoded.png">
            <a:extLst>
              <a:ext uri="{FF2B5EF4-FFF2-40B4-BE49-F238E27FC236}">
                <a16:creationId xmlns:a16="http://schemas.microsoft.com/office/drawing/2014/main" id="{F9A7AF6C-B96D-C684-DF93-0E90B6E3FC44}"/>
              </a:ext>
            </a:extLst>
          </p:cNvPr>
          <p:cNvPicPr>
            <a:picLocks noChangeAspect="1"/>
          </p:cNvPicPr>
          <p:nvPr/>
        </p:nvPicPr>
        <p:blipFill>
          <a:blip r:embed="rId3"/>
          <a:stretch>
            <a:fillRect/>
          </a:stretch>
        </p:blipFill>
        <p:spPr>
          <a:xfrm>
            <a:off x="137160" y="4796028"/>
            <a:ext cx="1274820" cy="258581"/>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5B8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_Agent_Onboarding_Deck" id="{784522B9-EB0A-C246-9136-E90CBE33174B}" vid="{9BFF417C-1460-554A-A95E-BB853AE30D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36</TotalTime>
  <Words>1307</Words>
  <Application>Microsoft Macintosh PowerPoint</Application>
  <PresentationFormat>On-screen Show (16:9)</PresentationFormat>
  <Paragraphs>175</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Agent Onboarding | LND</dc:title>
  <dc:subject>PptxGenJS Presentation</dc:subject>
  <dc:creator>PptxGenJS</dc:creator>
  <cp:lastModifiedBy>Busby, Andrew</cp:lastModifiedBy>
  <cp:revision>5</cp:revision>
  <dcterms:created xsi:type="dcterms:W3CDTF">2026-05-21T15:28:01Z</dcterms:created>
  <dcterms:modified xsi:type="dcterms:W3CDTF">2026-05-21T20:01:39Z</dcterms:modified>
</cp:coreProperties>
</file>